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ppt/tags/tag30.xml" ContentType="application/vnd.openxmlformats-officedocument.presentationml.tags+xml"/>
  <Override PartName="/ppt/notesSlides/notesSlide29.xml" ContentType="application/vnd.openxmlformats-officedocument.presentationml.notesSlide+xml"/>
  <Override PartName="/ppt/tags/tag31.xml" ContentType="application/vnd.openxmlformats-officedocument.presentationml.tags+xml"/>
  <Override PartName="/ppt/notesSlides/notesSlide30.xml" ContentType="application/vnd.openxmlformats-officedocument.presentationml.notesSlide+xml"/>
  <Override PartName="/ppt/tags/tag32.xml" ContentType="application/vnd.openxmlformats-officedocument.presentationml.tags+xml"/>
  <Override PartName="/ppt/notesSlides/notesSlide31.xml" ContentType="application/vnd.openxmlformats-officedocument.presentationml.notesSlide+xml"/>
  <Override PartName="/ppt/tags/tag33.xml" ContentType="application/vnd.openxmlformats-officedocument.presentationml.tags+xml"/>
  <Override PartName="/ppt/notesSlides/notesSlide32.xml" ContentType="application/vnd.openxmlformats-officedocument.presentationml.notesSlide+xml"/>
  <Override PartName="/ppt/tags/tag34.xml" ContentType="application/vnd.openxmlformats-officedocument.presentationml.tags+xml"/>
  <Override PartName="/ppt/notesSlides/notesSlide33.xml" ContentType="application/vnd.openxmlformats-officedocument.presentationml.notesSlide+xml"/>
  <Override PartName="/ppt/tags/tag35.xml" ContentType="application/vnd.openxmlformats-officedocument.presentationml.tags+xml"/>
  <Override PartName="/ppt/notesSlides/notesSlide34.xml" ContentType="application/vnd.openxmlformats-officedocument.presentationml.notesSlide+xml"/>
  <Override PartName="/ppt/tags/tag36.xml" ContentType="application/vnd.openxmlformats-officedocument.presentationml.tags+xml"/>
  <Override PartName="/ppt/notesSlides/notesSlide35.xml" ContentType="application/vnd.openxmlformats-officedocument.presentationml.notesSlide+xml"/>
  <Override PartName="/ppt/tags/tag37.xml" ContentType="application/vnd.openxmlformats-officedocument.presentationml.tags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9" r:id="rId4"/>
    <p:sldId id="258" r:id="rId5"/>
    <p:sldId id="290" r:id="rId6"/>
    <p:sldId id="289" r:id="rId7"/>
    <p:sldId id="291" r:id="rId8"/>
    <p:sldId id="260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61" r:id="rId37"/>
  </p:sldIdLst>
  <p:sldSz cx="12192000" cy="6858000"/>
  <p:notesSz cx="6858000" cy="9144000"/>
  <p:custDataLst>
    <p:tags r:id="rId3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79" autoAdjust="0"/>
    <p:restoredTop sz="94660"/>
  </p:normalViewPr>
  <p:slideViewPr>
    <p:cSldViewPr snapToGrid="0">
      <p:cViewPr varScale="1">
        <p:scale>
          <a:sx n="82" d="100"/>
          <a:sy n="82" d="100"/>
        </p:scale>
        <p:origin x="102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0B1C2C-043E-4AAA-85A0-100F34A45D96}" type="datetimeFigureOut">
              <a:rPr lang="en-ID" smtClean="0"/>
              <a:t>21/12/2022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C4E13-796A-4174-BB95-03B07C11FF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89457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C4E13-796A-4174-BB95-03B07C11FF5D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168311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C4E13-796A-4174-BB95-03B07C11FF5D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06526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C4E13-796A-4174-BB95-03B07C11FF5D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40567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C4E13-796A-4174-BB95-03B07C11FF5D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363474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C4E13-796A-4174-BB95-03B07C11FF5D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93869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C4E13-796A-4174-BB95-03B07C11FF5D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623838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C4E13-796A-4174-BB95-03B07C11FF5D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708926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C4E13-796A-4174-BB95-03B07C11FF5D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892368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C4E13-796A-4174-BB95-03B07C11FF5D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378950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C4E13-796A-4174-BB95-03B07C11FF5D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262995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C4E13-796A-4174-BB95-03B07C11FF5D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75993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C4E13-796A-4174-BB95-03B07C11FF5D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247780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C4E13-796A-4174-BB95-03B07C11FF5D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068313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C4E13-796A-4174-BB95-03B07C11FF5D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068753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C4E13-796A-4174-BB95-03B07C11FF5D}" type="slidenum">
              <a:rPr lang="en-ID" smtClean="0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287777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C4E13-796A-4174-BB95-03B07C11FF5D}" type="slidenum">
              <a:rPr lang="en-ID" smtClean="0"/>
              <a:t>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726802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C4E13-796A-4174-BB95-03B07C11FF5D}" type="slidenum">
              <a:rPr lang="en-ID" smtClean="0"/>
              <a:t>24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516766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C4E13-796A-4174-BB95-03B07C11FF5D}" type="slidenum">
              <a:rPr lang="en-ID" smtClean="0"/>
              <a:t>25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820909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C4E13-796A-4174-BB95-03B07C11FF5D}" type="slidenum">
              <a:rPr lang="en-ID" smtClean="0"/>
              <a:t>26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272574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C4E13-796A-4174-BB95-03B07C11FF5D}" type="slidenum">
              <a:rPr lang="en-ID" smtClean="0"/>
              <a:t>27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638925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C4E13-796A-4174-BB95-03B07C11FF5D}" type="slidenum">
              <a:rPr lang="en-ID" smtClean="0"/>
              <a:t>28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017462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C4E13-796A-4174-BB95-03B07C11FF5D}" type="slidenum">
              <a:rPr lang="en-ID" smtClean="0"/>
              <a:t>29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82232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C4E13-796A-4174-BB95-03B07C11FF5D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181329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C4E13-796A-4174-BB95-03B07C11FF5D}" type="slidenum">
              <a:rPr lang="en-ID" smtClean="0"/>
              <a:t>30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061655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C4E13-796A-4174-BB95-03B07C11FF5D}" type="slidenum">
              <a:rPr lang="en-ID" smtClean="0"/>
              <a:t>31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271800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C4E13-796A-4174-BB95-03B07C11FF5D}" type="slidenum">
              <a:rPr lang="en-ID" smtClean="0"/>
              <a:t>32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60879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C4E13-796A-4174-BB95-03B07C11FF5D}" type="slidenum">
              <a:rPr lang="en-ID" smtClean="0"/>
              <a:t>33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056982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C4E13-796A-4174-BB95-03B07C11FF5D}" type="slidenum">
              <a:rPr lang="en-ID" smtClean="0"/>
              <a:t>34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497631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C4E13-796A-4174-BB95-03B07C11FF5D}" type="slidenum">
              <a:rPr lang="en-ID" smtClean="0"/>
              <a:t>35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160871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C4E13-796A-4174-BB95-03B07C11FF5D}" type="slidenum">
              <a:rPr lang="en-ID" smtClean="0"/>
              <a:t>36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61630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C4E13-796A-4174-BB95-03B07C11FF5D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1892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C4E13-796A-4174-BB95-03B07C11FF5D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48921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C4E13-796A-4174-BB95-03B07C11FF5D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65101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C4E13-796A-4174-BB95-03B07C11FF5D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05069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C4E13-796A-4174-BB95-03B07C11FF5D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01287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C4E13-796A-4174-BB95-03B07C11FF5D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1875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6016C-E6EC-568E-1AB4-166AD7DEF6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C040E1-4F89-1F09-7543-BEF52D0379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693BDB-0DF7-A235-F4C1-6DB8A51A2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68C1C-EBD0-491B-9696-4A7AE8B0C444}" type="datetimeFigureOut">
              <a:rPr lang="en-ID" smtClean="0"/>
              <a:t>21/12/2022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72E46-1E74-AB07-534C-96578A428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43377-589B-94D2-9CE7-554B817AB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B8659-DF59-4786-BCCA-85C37BD1D36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47593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D67C1-7593-4A78-00DE-35C8F6CF5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407249-8159-C366-0A00-99C3CE3863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97467-1A89-4632-5718-2AF1B296E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68C1C-EBD0-491B-9696-4A7AE8B0C444}" type="datetimeFigureOut">
              <a:rPr lang="en-ID" smtClean="0"/>
              <a:t>21/12/2022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F05EE-F4D2-D60E-28CE-496CC790E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D6546-2BC0-FAE7-6E57-7F3D39D44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B8659-DF59-4786-BCCA-85C37BD1D36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40065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3B00C4-FE5F-F6D3-0034-5641834B95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EBA8AA-FF56-7FE2-834D-4B5446252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39265-008D-B25A-07E6-22D1430F0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68C1C-EBD0-491B-9696-4A7AE8B0C444}" type="datetimeFigureOut">
              <a:rPr lang="en-ID" smtClean="0"/>
              <a:t>21/12/2022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8DBEB-3687-C7F7-AE65-1164F620D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ADC2A-FF91-AD71-E8D7-99509711F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B8659-DF59-4786-BCCA-85C37BD1D36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91670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BF9F3-D9C1-B359-0A8B-5B3F6BE96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E9855-F2A6-6B18-8B00-80F395792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E4759-212C-E07C-CD89-1904CD8A8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68C1C-EBD0-491B-9696-4A7AE8B0C444}" type="datetimeFigureOut">
              <a:rPr lang="en-ID" smtClean="0"/>
              <a:t>21/12/2022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3C42E-D850-C2A6-9725-DAD1152A5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026910-E234-A8C6-BBCE-9C2C13E8A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B8659-DF59-4786-BCCA-85C37BD1D36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69414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CD349-4217-1464-99E7-0714B569F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B5B16-937F-22F5-8C82-5E25E2B29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B0B6A-D668-2442-2905-22992D49B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68C1C-EBD0-491B-9696-4A7AE8B0C444}" type="datetimeFigureOut">
              <a:rPr lang="en-ID" smtClean="0"/>
              <a:t>21/12/2022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C4142-DABD-B9A4-AEEE-A3151B06B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41F4E-97CA-CA1E-4018-C077F20E0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B8659-DF59-4786-BCCA-85C37BD1D36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73526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CBC97-1CCF-6B98-31AA-27722B3AA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9693D-028A-79FE-3BCC-845CF38C4F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C144A5-06BE-854E-AF99-8AB0C5B6D4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4BC8A7-388D-BF31-3E41-4DC892AA0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68C1C-EBD0-491B-9696-4A7AE8B0C444}" type="datetimeFigureOut">
              <a:rPr lang="en-ID" smtClean="0"/>
              <a:t>21/12/2022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759AD9-F833-F1AF-6BA6-A01F3BFEF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85A71A-35B0-FA3A-133C-83CBED27B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B8659-DF59-4786-BCCA-85C37BD1D36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7371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C3C29-7B37-8FE3-F9A7-AD23099E8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59627-155C-2FCA-A9C5-393BD7F57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9454E-B081-112C-966B-9E4AE7A897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FB7657-B282-7ABD-6BF8-899B433FD0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BC80F2-6FAB-027A-2821-CD48947957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446CEF-4C60-CC29-5532-A388D154A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68C1C-EBD0-491B-9696-4A7AE8B0C444}" type="datetimeFigureOut">
              <a:rPr lang="en-ID" smtClean="0"/>
              <a:t>21/12/2022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951ADF-2DE9-F937-641D-6693CCBD6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3E6598-7562-6791-CF6E-56E504350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B8659-DF59-4786-BCCA-85C37BD1D36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10664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5ED0-7DCD-E6D5-EB8E-556EDCEE4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2503B2-009B-EA67-BEAC-E323393E6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68C1C-EBD0-491B-9696-4A7AE8B0C444}" type="datetimeFigureOut">
              <a:rPr lang="en-ID" smtClean="0"/>
              <a:t>21/12/2022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3EF1A6-8FC6-373C-17F8-AE4879F70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98F5A9-EDBD-3665-6253-567D972B8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B8659-DF59-4786-BCCA-85C37BD1D36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73640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10B30A-816A-762C-84C2-BACA07C82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68C1C-EBD0-491B-9696-4A7AE8B0C444}" type="datetimeFigureOut">
              <a:rPr lang="en-ID" smtClean="0"/>
              <a:t>21/12/2022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4C1EA1-A3E7-2282-74D9-869ABAB52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884D6-A69D-1826-056E-C95B50C35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B8659-DF59-4786-BCCA-85C37BD1D36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58031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74D38-90C4-4580-7F53-90B732416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680D3-376A-E050-12D6-E3CA391E4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1429D2-484E-8EC6-213A-8F0D1B564F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EEEBD2-7425-6257-BAF2-EF4469B67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68C1C-EBD0-491B-9696-4A7AE8B0C444}" type="datetimeFigureOut">
              <a:rPr lang="en-ID" smtClean="0"/>
              <a:t>21/12/2022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E388A-ABC4-5A7F-6ED0-715EFFA68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14D13C-E03B-1EDA-BA6E-DFD229F61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B8659-DF59-4786-BCCA-85C37BD1D36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77045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FA108-150F-D9D3-5F5C-B173644A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B0054D-E23B-48D7-CBE7-898A67CABC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2C6479-46AF-CBE0-40C1-D36176E306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23AE33-CC69-D59D-8C9D-843EACC22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68C1C-EBD0-491B-9696-4A7AE8B0C444}" type="datetimeFigureOut">
              <a:rPr lang="en-ID" smtClean="0"/>
              <a:t>21/12/2022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4D651B-BF30-3D29-43DA-30C0D6E97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773A1E-15AB-13BA-3224-4CD0E15FF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B8659-DF59-4786-BCCA-85C37BD1D36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03705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597F93-D3BF-6B2A-89F2-8EA9F852D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23197-D644-61C8-82FD-8BCF1B82C9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6F405-A9A9-7143-E071-F92827F4CE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968C1C-EBD0-491B-9696-4A7AE8B0C444}" type="datetimeFigureOut">
              <a:rPr lang="en-ID" smtClean="0"/>
              <a:t>21/12/2022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5CA79-A8C7-EEB4-C7B8-07A529F38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167F45-FC03-22B2-160D-56FEBCEDA5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B8659-DF59-4786-BCCA-85C37BD1D36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29176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11" Type="http://schemas.openxmlformats.org/officeDocument/2006/relationships/image" Target="../media/image6.png"/><Relationship Id="rId5" Type="http://schemas.openxmlformats.org/officeDocument/2006/relationships/slide" Target="slide4.xml"/><Relationship Id="rId10" Type="http://schemas.openxmlformats.org/officeDocument/2006/relationships/image" Target="../media/image5.sv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2.svg"/><Relationship Id="rId3" Type="http://schemas.openxmlformats.org/officeDocument/2006/relationships/notesSlide" Target="../notesSlides/notesSlide10.xml"/><Relationship Id="rId7" Type="http://schemas.openxmlformats.org/officeDocument/2006/relationships/slide" Target="slide2.xml"/><Relationship Id="rId12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openxmlformats.org/officeDocument/2006/relationships/image" Target="../media/image9.svg"/><Relationship Id="rId11" Type="http://schemas.openxmlformats.org/officeDocument/2006/relationships/slide" Target="slide11.xml"/><Relationship Id="rId5" Type="http://schemas.openxmlformats.org/officeDocument/2006/relationships/image" Target="../media/image8.png"/><Relationship Id="rId10" Type="http://schemas.openxmlformats.org/officeDocument/2006/relationships/slide" Target="slide8.xml"/><Relationship Id="rId4" Type="http://schemas.openxmlformats.org/officeDocument/2006/relationships/slide" Target="slide4.xml"/><Relationship Id="rId9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11.xml"/><Relationship Id="rId7" Type="http://schemas.openxmlformats.org/officeDocument/2006/relationships/slide" Target="slide2.xml"/><Relationship Id="rId12" Type="http://schemas.openxmlformats.org/officeDocument/2006/relationships/image" Target="../media/image17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image" Target="../media/image9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0" Type="http://schemas.openxmlformats.org/officeDocument/2006/relationships/slide" Target="slide8.xml"/><Relationship Id="rId4" Type="http://schemas.openxmlformats.org/officeDocument/2006/relationships/slide" Target="slide4.xml"/><Relationship Id="rId9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2.svg"/><Relationship Id="rId3" Type="http://schemas.openxmlformats.org/officeDocument/2006/relationships/notesSlide" Target="../notesSlides/notesSlide12.xml"/><Relationship Id="rId7" Type="http://schemas.openxmlformats.org/officeDocument/2006/relationships/slide" Target="slide2.xml"/><Relationship Id="rId12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6" Type="http://schemas.openxmlformats.org/officeDocument/2006/relationships/image" Target="../media/image9.svg"/><Relationship Id="rId11" Type="http://schemas.openxmlformats.org/officeDocument/2006/relationships/slide" Target="slide13.xml"/><Relationship Id="rId5" Type="http://schemas.openxmlformats.org/officeDocument/2006/relationships/image" Target="../media/image8.png"/><Relationship Id="rId10" Type="http://schemas.openxmlformats.org/officeDocument/2006/relationships/slide" Target="slide8.xml"/><Relationship Id="rId4" Type="http://schemas.openxmlformats.org/officeDocument/2006/relationships/slide" Target="slide4.xml"/><Relationship Id="rId9" Type="http://schemas.openxmlformats.org/officeDocument/2006/relationships/image" Target="../media/image11.svg"/><Relationship Id="rId1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2.svg"/><Relationship Id="rId3" Type="http://schemas.openxmlformats.org/officeDocument/2006/relationships/notesSlide" Target="../notesSlides/notesSlide13.xml"/><Relationship Id="rId7" Type="http://schemas.openxmlformats.org/officeDocument/2006/relationships/slide" Target="slide2.xml"/><Relationship Id="rId12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6" Type="http://schemas.openxmlformats.org/officeDocument/2006/relationships/image" Target="../media/image9.svg"/><Relationship Id="rId11" Type="http://schemas.openxmlformats.org/officeDocument/2006/relationships/slide" Target="slide14.xml"/><Relationship Id="rId5" Type="http://schemas.openxmlformats.org/officeDocument/2006/relationships/image" Target="../media/image8.png"/><Relationship Id="rId10" Type="http://schemas.openxmlformats.org/officeDocument/2006/relationships/slide" Target="slide8.xml"/><Relationship Id="rId4" Type="http://schemas.openxmlformats.org/officeDocument/2006/relationships/slide" Target="slide4.xml"/><Relationship Id="rId9" Type="http://schemas.openxmlformats.org/officeDocument/2006/relationships/image" Target="../media/image1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14.xml"/><Relationship Id="rId7" Type="http://schemas.openxmlformats.org/officeDocument/2006/relationships/slide" Target="slide2.xml"/><Relationship Id="rId12" Type="http://schemas.openxmlformats.org/officeDocument/2006/relationships/image" Target="../media/image17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6" Type="http://schemas.openxmlformats.org/officeDocument/2006/relationships/image" Target="../media/image9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0" Type="http://schemas.openxmlformats.org/officeDocument/2006/relationships/slide" Target="slide8.xml"/><Relationship Id="rId4" Type="http://schemas.openxmlformats.org/officeDocument/2006/relationships/slide" Target="slide4.xml"/><Relationship Id="rId9" Type="http://schemas.openxmlformats.org/officeDocument/2006/relationships/image" Target="../media/image11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2.svg"/><Relationship Id="rId3" Type="http://schemas.openxmlformats.org/officeDocument/2006/relationships/notesSlide" Target="../notesSlides/notesSlide15.xml"/><Relationship Id="rId7" Type="http://schemas.openxmlformats.org/officeDocument/2006/relationships/slide" Target="slide2.xml"/><Relationship Id="rId12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image" Target="../media/image9.svg"/><Relationship Id="rId11" Type="http://schemas.openxmlformats.org/officeDocument/2006/relationships/slide" Target="slide16.xml"/><Relationship Id="rId5" Type="http://schemas.openxmlformats.org/officeDocument/2006/relationships/image" Target="../media/image8.png"/><Relationship Id="rId10" Type="http://schemas.openxmlformats.org/officeDocument/2006/relationships/slide" Target="slide8.xml"/><Relationship Id="rId4" Type="http://schemas.openxmlformats.org/officeDocument/2006/relationships/slide" Target="slide4.xml"/><Relationship Id="rId9" Type="http://schemas.openxmlformats.org/officeDocument/2006/relationships/image" Target="../media/image11.svg"/><Relationship Id="rId1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2.svg"/><Relationship Id="rId3" Type="http://schemas.openxmlformats.org/officeDocument/2006/relationships/notesSlide" Target="../notesSlides/notesSlide16.xml"/><Relationship Id="rId7" Type="http://schemas.openxmlformats.org/officeDocument/2006/relationships/slide" Target="slide2.xml"/><Relationship Id="rId12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6" Type="http://schemas.openxmlformats.org/officeDocument/2006/relationships/image" Target="../media/image9.svg"/><Relationship Id="rId11" Type="http://schemas.openxmlformats.org/officeDocument/2006/relationships/slide" Target="slide17.xml"/><Relationship Id="rId5" Type="http://schemas.openxmlformats.org/officeDocument/2006/relationships/image" Target="../media/image8.png"/><Relationship Id="rId10" Type="http://schemas.openxmlformats.org/officeDocument/2006/relationships/slide" Target="slide8.xml"/><Relationship Id="rId4" Type="http://schemas.openxmlformats.org/officeDocument/2006/relationships/slide" Target="slide4.xml"/><Relationship Id="rId9" Type="http://schemas.openxmlformats.org/officeDocument/2006/relationships/image" Target="../media/image11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17.xml"/><Relationship Id="rId7" Type="http://schemas.openxmlformats.org/officeDocument/2006/relationships/slide" Target="slide2.xml"/><Relationship Id="rId12" Type="http://schemas.openxmlformats.org/officeDocument/2006/relationships/image" Target="../media/image17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image" Target="../media/image9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0" Type="http://schemas.openxmlformats.org/officeDocument/2006/relationships/slide" Target="slide8.xml"/><Relationship Id="rId4" Type="http://schemas.openxmlformats.org/officeDocument/2006/relationships/slide" Target="slide4.xml"/><Relationship Id="rId9" Type="http://schemas.openxmlformats.org/officeDocument/2006/relationships/image" Target="../media/image11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2.svg"/><Relationship Id="rId3" Type="http://schemas.openxmlformats.org/officeDocument/2006/relationships/notesSlide" Target="../notesSlides/notesSlide18.xml"/><Relationship Id="rId7" Type="http://schemas.openxmlformats.org/officeDocument/2006/relationships/slide" Target="slide2.xml"/><Relationship Id="rId12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6" Type="http://schemas.openxmlformats.org/officeDocument/2006/relationships/image" Target="../media/image9.svg"/><Relationship Id="rId11" Type="http://schemas.openxmlformats.org/officeDocument/2006/relationships/slide" Target="slide19.xml"/><Relationship Id="rId5" Type="http://schemas.openxmlformats.org/officeDocument/2006/relationships/image" Target="../media/image8.png"/><Relationship Id="rId10" Type="http://schemas.openxmlformats.org/officeDocument/2006/relationships/slide" Target="slide8.xml"/><Relationship Id="rId4" Type="http://schemas.openxmlformats.org/officeDocument/2006/relationships/slide" Target="slide4.xml"/><Relationship Id="rId9" Type="http://schemas.openxmlformats.org/officeDocument/2006/relationships/image" Target="../media/image11.svg"/><Relationship Id="rId1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2.svg"/><Relationship Id="rId3" Type="http://schemas.openxmlformats.org/officeDocument/2006/relationships/notesSlide" Target="../notesSlides/notesSlide19.xml"/><Relationship Id="rId7" Type="http://schemas.openxmlformats.org/officeDocument/2006/relationships/slide" Target="slide2.xml"/><Relationship Id="rId12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6" Type="http://schemas.openxmlformats.org/officeDocument/2006/relationships/image" Target="../media/image9.svg"/><Relationship Id="rId11" Type="http://schemas.openxmlformats.org/officeDocument/2006/relationships/slide" Target="slide20.xml"/><Relationship Id="rId5" Type="http://schemas.openxmlformats.org/officeDocument/2006/relationships/image" Target="../media/image8.png"/><Relationship Id="rId10" Type="http://schemas.openxmlformats.org/officeDocument/2006/relationships/slide" Target="slide8.xml"/><Relationship Id="rId4" Type="http://schemas.openxmlformats.org/officeDocument/2006/relationships/slide" Target="slide4.xml"/><Relationship Id="rId9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jpe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9.svg"/><Relationship Id="rId12" Type="http://schemas.openxmlformats.org/officeDocument/2006/relationships/image" Target="../media/image14.jpe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7.svg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png"/><Relationship Id="rId15" Type="http://schemas.openxmlformats.org/officeDocument/2006/relationships/image" Target="../media/image16.png"/><Relationship Id="rId10" Type="http://schemas.openxmlformats.org/officeDocument/2006/relationships/image" Target="../media/image12.png"/><Relationship Id="rId4" Type="http://schemas.openxmlformats.org/officeDocument/2006/relationships/image" Target="../media/image1.png"/><Relationship Id="rId9" Type="http://schemas.openxmlformats.org/officeDocument/2006/relationships/image" Target="../media/image11.svg"/><Relationship Id="rId14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20.xml"/><Relationship Id="rId7" Type="http://schemas.openxmlformats.org/officeDocument/2006/relationships/slide" Target="slide2.xml"/><Relationship Id="rId12" Type="http://schemas.openxmlformats.org/officeDocument/2006/relationships/image" Target="../media/image17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6" Type="http://schemas.openxmlformats.org/officeDocument/2006/relationships/image" Target="../media/image9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0" Type="http://schemas.openxmlformats.org/officeDocument/2006/relationships/slide" Target="slide8.xml"/><Relationship Id="rId4" Type="http://schemas.openxmlformats.org/officeDocument/2006/relationships/slide" Target="slide4.xml"/><Relationship Id="rId9" Type="http://schemas.openxmlformats.org/officeDocument/2006/relationships/image" Target="../media/image11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2.svg"/><Relationship Id="rId3" Type="http://schemas.openxmlformats.org/officeDocument/2006/relationships/notesSlide" Target="../notesSlides/notesSlide21.xml"/><Relationship Id="rId7" Type="http://schemas.openxmlformats.org/officeDocument/2006/relationships/slide" Target="slide2.xml"/><Relationship Id="rId12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6" Type="http://schemas.openxmlformats.org/officeDocument/2006/relationships/image" Target="../media/image9.svg"/><Relationship Id="rId11" Type="http://schemas.openxmlformats.org/officeDocument/2006/relationships/slide" Target="slide22.xml"/><Relationship Id="rId5" Type="http://schemas.openxmlformats.org/officeDocument/2006/relationships/image" Target="../media/image8.png"/><Relationship Id="rId10" Type="http://schemas.openxmlformats.org/officeDocument/2006/relationships/slide" Target="slide8.xml"/><Relationship Id="rId4" Type="http://schemas.openxmlformats.org/officeDocument/2006/relationships/slide" Target="slide4.xml"/><Relationship Id="rId9" Type="http://schemas.openxmlformats.org/officeDocument/2006/relationships/image" Target="../media/image11.svg"/><Relationship Id="rId1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2.svg"/><Relationship Id="rId3" Type="http://schemas.openxmlformats.org/officeDocument/2006/relationships/notesSlide" Target="../notesSlides/notesSlide22.xml"/><Relationship Id="rId7" Type="http://schemas.openxmlformats.org/officeDocument/2006/relationships/slide" Target="slide2.xml"/><Relationship Id="rId12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6" Type="http://schemas.openxmlformats.org/officeDocument/2006/relationships/image" Target="../media/image9.svg"/><Relationship Id="rId11" Type="http://schemas.openxmlformats.org/officeDocument/2006/relationships/slide" Target="slide23.xml"/><Relationship Id="rId5" Type="http://schemas.openxmlformats.org/officeDocument/2006/relationships/image" Target="../media/image8.png"/><Relationship Id="rId10" Type="http://schemas.openxmlformats.org/officeDocument/2006/relationships/slide" Target="slide8.xml"/><Relationship Id="rId4" Type="http://schemas.openxmlformats.org/officeDocument/2006/relationships/slide" Target="slide4.xml"/><Relationship Id="rId9" Type="http://schemas.openxmlformats.org/officeDocument/2006/relationships/image" Target="../media/image11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23.xml"/><Relationship Id="rId7" Type="http://schemas.openxmlformats.org/officeDocument/2006/relationships/slide" Target="slide2.xml"/><Relationship Id="rId12" Type="http://schemas.openxmlformats.org/officeDocument/2006/relationships/image" Target="../media/image17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Relationship Id="rId6" Type="http://schemas.openxmlformats.org/officeDocument/2006/relationships/image" Target="../media/image9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0" Type="http://schemas.openxmlformats.org/officeDocument/2006/relationships/slide" Target="slide8.xml"/><Relationship Id="rId4" Type="http://schemas.openxmlformats.org/officeDocument/2006/relationships/slide" Target="slide4.xml"/><Relationship Id="rId9" Type="http://schemas.openxmlformats.org/officeDocument/2006/relationships/image" Target="../media/image11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2.svg"/><Relationship Id="rId3" Type="http://schemas.openxmlformats.org/officeDocument/2006/relationships/notesSlide" Target="../notesSlides/notesSlide24.xml"/><Relationship Id="rId7" Type="http://schemas.openxmlformats.org/officeDocument/2006/relationships/slide" Target="slide2.xml"/><Relationship Id="rId12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Relationship Id="rId6" Type="http://schemas.openxmlformats.org/officeDocument/2006/relationships/image" Target="../media/image9.svg"/><Relationship Id="rId11" Type="http://schemas.openxmlformats.org/officeDocument/2006/relationships/slide" Target="slide25.xml"/><Relationship Id="rId5" Type="http://schemas.openxmlformats.org/officeDocument/2006/relationships/image" Target="../media/image8.png"/><Relationship Id="rId10" Type="http://schemas.openxmlformats.org/officeDocument/2006/relationships/slide" Target="slide8.xml"/><Relationship Id="rId4" Type="http://schemas.openxmlformats.org/officeDocument/2006/relationships/slide" Target="slide4.xml"/><Relationship Id="rId9" Type="http://schemas.openxmlformats.org/officeDocument/2006/relationships/image" Target="../media/image11.svg"/><Relationship Id="rId1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2.svg"/><Relationship Id="rId3" Type="http://schemas.openxmlformats.org/officeDocument/2006/relationships/notesSlide" Target="../notesSlides/notesSlide25.xml"/><Relationship Id="rId7" Type="http://schemas.openxmlformats.org/officeDocument/2006/relationships/slide" Target="slide2.xml"/><Relationship Id="rId12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Relationship Id="rId6" Type="http://schemas.openxmlformats.org/officeDocument/2006/relationships/image" Target="../media/image9.svg"/><Relationship Id="rId11" Type="http://schemas.openxmlformats.org/officeDocument/2006/relationships/slide" Target="slide26.xml"/><Relationship Id="rId5" Type="http://schemas.openxmlformats.org/officeDocument/2006/relationships/image" Target="../media/image8.png"/><Relationship Id="rId10" Type="http://schemas.openxmlformats.org/officeDocument/2006/relationships/slide" Target="slide8.xml"/><Relationship Id="rId4" Type="http://schemas.openxmlformats.org/officeDocument/2006/relationships/slide" Target="slide4.xml"/><Relationship Id="rId9" Type="http://schemas.openxmlformats.org/officeDocument/2006/relationships/image" Target="../media/image11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26.xml"/><Relationship Id="rId7" Type="http://schemas.openxmlformats.org/officeDocument/2006/relationships/slide" Target="slide2.xml"/><Relationship Id="rId12" Type="http://schemas.openxmlformats.org/officeDocument/2006/relationships/image" Target="../media/image17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Relationship Id="rId6" Type="http://schemas.openxmlformats.org/officeDocument/2006/relationships/image" Target="../media/image9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0" Type="http://schemas.openxmlformats.org/officeDocument/2006/relationships/slide" Target="slide8.xml"/><Relationship Id="rId4" Type="http://schemas.openxmlformats.org/officeDocument/2006/relationships/slide" Target="slide4.xml"/><Relationship Id="rId9" Type="http://schemas.openxmlformats.org/officeDocument/2006/relationships/image" Target="../media/image11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2.svg"/><Relationship Id="rId3" Type="http://schemas.openxmlformats.org/officeDocument/2006/relationships/notesSlide" Target="../notesSlides/notesSlide27.xml"/><Relationship Id="rId7" Type="http://schemas.openxmlformats.org/officeDocument/2006/relationships/slide" Target="slide2.xml"/><Relationship Id="rId12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Relationship Id="rId6" Type="http://schemas.openxmlformats.org/officeDocument/2006/relationships/image" Target="../media/image9.svg"/><Relationship Id="rId11" Type="http://schemas.openxmlformats.org/officeDocument/2006/relationships/slide" Target="slide13.xml"/><Relationship Id="rId5" Type="http://schemas.openxmlformats.org/officeDocument/2006/relationships/image" Target="../media/image8.png"/><Relationship Id="rId10" Type="http://schemas.openxmlformats.org/officeDocument/2006/relationships/slide" Target="slide8.xml"/><Relationship Id="rId4" Type="http://schemas.openxmlformats.org/officeDocument/2006/relationships/slide" Target="slide4.xml"/><Relationship Id="rId9" Type="http://schemas.openxmlformats.org/officeDocument/2006/relationships/image" Target="../media/image11.svg"/><Relationship Id="rId1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2.svg"/><Relationship Id="rId3" Type="http://schemas.openxmlformats.org/officeDocument/2006/relationships/notesSlide" Target="../notesSlides/notesSlide28.xml"/><Relationship Id="rId7" Type="http://schemas.openxmlformats.org/officeDocument/2006/relationships/slide" Target="slide2.xml"/><Relationship Id="rId12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Relationship Id="rId6" Type="http://schemas.openxmlformats.org/officeDocument/2006/relationships/image" Target="../media/image9.svg"/><Relationship Id="rId11" Type="http://schemas.openxmlformats.org/officeDocument/2006/relationships/slide" Target="slide14.xml"/><Relationship Id="rId5" Type="http://schemas.openxmlformats.org/officeDocument/2006/relationships/image" Target="../media/image8.png"/><Relationship Id="rId10" Type="http://schemas.openxmlformats.org/officeDocument/2006/relationships/slide" Target="slide8.xml"/><Relationship Id="rId4" Type="http://schemas.openxmlformats.org/officeDocument/2006/relationships/slide" Target="slide4.xml"/><Relationship Id="rId9" Type="http://schemas.openxmlformats.org/officeDocument/2006/relationships/image" Target="../media/image11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29.xml"/><Relationship Id="rId7" Type="http://schemas.openxmlformats.org/officeDocument/2006/relationships/slide" Target="slide2.xml"/><Relationship Id="rId12" Type="http://schemas.openxmlformats.org/officeDocument/2006/relationships/image" Target="../media/image17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Relationship Id="rId6" Type="http://schemas.openxmlformats.org/officeDocument/2006/relationships/image" Target="../media/image9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0" Type="http://schemas.openxmlformats.org/officeDocument/2006/relationships/slide" Target="slide8.xml"/><Relationship Id="rId4" Type="http://schemas.openxmlformats.org/officeDocument/2006/relationships/slide" Target="slide4.xml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2.png"/><Relationship Id="rId11" Type="http://schemas.openxmlformats.org/officeDocument/2006/relationships/image" Target="../media/image6.png"/><Relationship Id="rId5" Type="http://schemas.openxmlformats.org/officeDocument/2006/relationships/slide" Target="slide4.xml"/><Relationship Id="rId10" Type="http://schemas.openxmlformats.org/officeDocument/2006/relationships/image" Target="../media/image5.sv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2.svg"/><Relationship Id="rId3" Type="http://schemas.openxmlformats.org/officeDocument/2006/relationships/notesSlide" Target="../notesSlides/notesSlide30.xml"/><Relationship Id="rId7" Type="http://schemas.openxmlformats.org/officeDocument/2006/relationships/slide" Target="slide2.xml"/><Relationship Id="rId12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Relationship Id="rId6" Type="http://schemas.openxmlformats.org/officeDocument/2006/relationships/image" Target="../media/image9.svg"/><Relationship Id="rId11" Type="http://schemas.openxmlformats.org/officeDocument/2006/relationships/slide" Target="slide31.xml"/><Relationship Id="rId5" Type="http://schemas.openxmlformats.org/officeDocument/2006/relationships/image" Target="../media/image8.png"/><Relationship Id="rId10" Type="http://schemas.openxmlformats.org/officeDocument/2006/relationships/slide" Target="slide8.xml"/><Relationship Id="rId4" Type="http://schemas.openxmlformats.org/officeDocument/2006/relationships/slide" Target="slide4.xml"/><Relationship Id="rId9" Type="http://schemas.openxmlformats.org/officeDocument/2006/relationships/image" Target="../media/image11.svg"/><Relationship Id="rId1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2.svg"/><Relationship Id="rId3" Type="http://schemas.openxmlformats.org/officeDocument/2006/relationships/notesSlide" Target="../notesSlides/notesSlide31.xml"/><Relationship Id="rId7" Type="http://schemas.openxmlformats.org/officeDocument/2006/relationships/slide" Target="slide2.xml"/><Relationship Id="rId12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Relationship Id="rId6" Type="http://schemas.openxmlformats.org/officeDocument/2006/relationships/image" Target="../media/image9.svg"/><Relationship Id="rId11" Type="http://schemas.openxmlformats.org/officeDocument/2006/relationships/slide" Target="slide32.xml"/><Relationship Id="rId5" Type="http://schemas.openxmlformats.org/officeDocument/2006/relationships/image" Target="../media/image8.png"/><Relationship Id="rId10" Type="http://schemas.openxmlformats.org/officeDocument/2006/relationships/slide" Target="slide8.xml"/><Relationship Id="rId4" Type="http://schemas.openxmlformats.org/officeDocument/2006/relationships/slide" Target="slide4.xml"/><Relationship Id="rId9" Type="http://schemas.openxmlformats.org/officeDocument/2006/relationships/image" Target="../media/image11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32.xml"/><Relationship Id="rId7" Type="http://schemas.openxmlformats.org/officeDocument/2006/relationships/slide" Target="slide2.xml"/><Relationship Id="rId12" Type="http://schemas.openxmlformats.org/officeDocument/2006/relationships/image" Target="../media/image17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Relationship Id="rId6" Type="http://schemas.openxmlformats.org/officeDocument/2006/relationships/image" Target="../media/image9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0" Type="http://schemas.openxmlformats.org/officeDocument/2006/relationships/slide" Target="slide8.xml"/><Relationship Id="rId4" Type="http://schemas.openxmlformats.org/officeDocument/2006/relationships/slide" Target="slide4.xml"/><Relationship Id="rId9" Type="http://schemas.openxmlformats.org/officeDocument/2006/relationships/image" Target="../media/image11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2.svg"/><Relationship Id="rId3" Type="http://schemas.openxmlformats.org/officeDocument/2006/relationships/notesSlide" Target="../notesSlides/notesSlide33.xml"/><Relationship Id="rId7" Type="http://schemas.openxmlformats.org/officeDocument/2006/relationships/slide" Target="slide2.xml"/><Relationship Id="rId12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4.xml"/><Relationship Id="rId6" Type="http://schemas.openxmlformats.org/officeDocument/2006/relationships/image" Target="../media/image9.svg"/><Relationship Id="rId11" Type="http://schemas.openxmlformats.org/officeDocument/2006/relationships/slide" Target="slide34.xml"/><Relationship Id="rId5" Type="http://schemas.openxmlformats.org/officeDocument/2006/relationships/image" Target="../media/image8.png"/><Relationship Id="rId10" Type="http://schemas.openxmlformats.org/officeDocument/2006/relationships/slide" Target="slide8.xml"/><Relationship Id="rId4" Type="http://schemas.openxmlformats.org/officeDocument/2006/relationships/slide" Target="slide4.xml"/><Relationship Id="rId9" Type="http://schemas.openxmlformats.org/officeDocument/2006/relationships/image" Target="../media/image11.svg"/><Relationship Id="rId1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2.svg"/><Relationship Id="rId3" Type="http://schemas.openxmlformats.org/officeDocument/2006/relationships/notesSlide" Target="../notesSlides/notesSlide34.xml"/><Relationship Id="rId7" Type="http://schemas.openxmlformats.org/officeDocument/2006/relationships/slide" Target="slide2.xml"/><Relationship Id="rId12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5.xml"/><Relationship Id="rId6" Type="http://schemas.openxmlformats.org/officeDocument/2006/relationships/image" Target="../media/image9.svg"/><Relationship Id="rId11" Type="http://schemas.openxmlformats.org/officeDocument/2006/relationships/slide" Target="slide35.xml"/><Relationship Id="rId5" Type="http://schemas.openxmlformats.org/officeDocument/2006/relationships/image" Target="../media/image8.png"/><Relationship Id="rId10" Type="http://schemas.openxmlformats.org/officeDocument/2006/relationships/slide" Target="slide8.xml"/><Relationship Id="rId4" Type="http://schemas.openxmlformats.org/officeDocument/2006/relationships/slide" Target="slide4.xml"/><Relationship Id="rId9" Type="http://schemas.openxmlformats.org/officeDocument/2006/relationships/image" Target="../media/image11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35.xml"/><Relationship Id="rId7" Type="http://schemas.openxmlformats.org/officeDocument/2006/relationships/slide" Target="slide2.xml"/><Relationship Id="rId12" Type="http://schemas.openxmlformats.org/officeDocument/2006/relationships/image" Target="../media/image17.sv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6.xml"/><Relationship Id="rId6" Type="http://schemas.openxmlformats.org/officeDocument/2006/relationships/image" Target="../media/image9.sv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0" Type="http://schemas.openxmlformats.org/officeDocument/2006/relationships/slide" Target="slide8.xml"/><Relationship Id="rId4" Type="http://schemas.openxmlformats.org/officeDocument/2006/relationships/slide" Target="slide4.xml"/><Relationship Id="rId9" Type="http://schemas.openxmlformats.org/officeDocument/2006/relationships/image" Target="../media/image11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notesSlide" Target="../notesSlides/notesSlide36.xml"/><Relationship Id="rId7" Type="http://schemas.openxmlformats.org/officeDocument/2006/relationships/slide" Target="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hyperlink" Target="https://quizzory.in/id/638eecbebfe3746758ad9096" TargetMode="External"/><Relationship Id="rId4" Type="http://schemas.openxmlformats.org/officeDocument/2006/relationships/slide" Target="slide4.xml"/><Relationship Id="rId9" Type="http://schemas.openxmlformats.org/officeDocument/2006/relationships/image" Target="../media/image2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image" Target="../media/image19.svg"/><Relationship Id="rId18" Type="http://schemas.openxmlformats.org/officeDocument/2006/relationships/image" Target="../media/image22.png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16.png"/><Relationship Id="rId7" Type="http://schemas.openxmlformats.org/officeDocument/2006/relationships/image" Target="../media/image9.svg"/><Relationship Id="rId12" Type="http://schemas.openxmlformats.org/officeDocument/2006/relationships/image" Target="../media/image18.png"/><Relationship Id="rId17" Type="http://schemas.openxmlformats.org/officeDocument/2006/relationships/slide" Target="slide36.xml"/><Relationship Id="rId25" Type="http://schemas.openxmlformats.org/officeDocument/2006/relationships/image" Target="../media/image25.sv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1.svg"/><Relationship Id="rId20" Type="http://schemas.openxmlformats.org/officeDocument/2006/relationships/slide" Target="slide3.xml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11" Type="http://schemas.openxmlformats.org/officeDocument/2006/relationships/slide" Target="slide8.xml"/><Relationship Id="rId24" Type="http://schemas.openxmlformats.org/officeDocument/2006/relationships/image" Target="../media/image24.png"/><Relationship Id="rId5" Type="http://schemas.openxmlformats.org/officeDocument/2006/relationships/image" Target="../media/image7.png"/><Relationship Id="rId15" Type="http://schemas.openxmlformats.org/officeDocument/2006/relationships/image" Target="../media/image20.png"/><Relationship Id="rId23" Type="http://schemas.openxmlformats.org/officeDocument/2006/relationships/slide" Target="slide5.xml"/><Relationship Id="rId10" Type="http://schemas.openxmlformats.org/officeDocument/2006/relationships/image" Target="../media/image11.svg"/><Relationship Id="rId19" Type="http://schemas.openxmlformats.org/officeDocument/2006/relationships/image" Target="../media/image23.svg"/><Relationship Id="rId4" Type="http://schemas.openxmlformats.org/officeDocument/2006/relationships/image" Target="../media/image1.png"/><Relationship Id="rId9" Type="http://schemas.openxmlformats.org/officeDocument/2006/relationships/image" Target="../media/image10.png"/><Relationship Id="rId14" Type="http://schemas.openxmlformats.org/officeDocument/2006/relationships/slide" Target="slide6.xml"/><Relationship Id="rId22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notesSlide" Target="../notesSlides/notesSlide5.xml"/><Relationship Id="rId7" Type="http://schemas.openxmlformats.org/officeDocument/2006/relationships/slide" Target="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slide" Target="slide4.xml"/><Relationship Id="rId9" Type="http://schemas.openxmlformats.org/officeDocument/2006/relationships/image" Target="../media/image2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image" Target="../media/image3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7.svg"/><Relationship Id="rId12" Type="http://schemas.openxmlformats.org/officeDocument/2006/relationships/slide" Target="slide7.xml"/><Relationship Id="rId2" Type="http://schemas.openxmlformats.org/officeDocument/2006/relationships/video" Target="https://www.youtube.com/embed/pvy-1w6tazM?feature=oembed" TargetMode="External"/><Relationship Id="rId1" Type="http://schemas.openxmlformats.org/officeDocument/2006/relationships/tags" Target="../tags/tag7.xml"/><Relationship Id="rId6" Type="http://schemas.openxmlformats.org/officeDocument/2006/relationships/image" Target="../media/image26.png"/><Relationship Id="rId11" Type="http://schemas.openxmlformats.org/officeDocument/2006/relationships/image" Target="../media/image30.jpeg"/><Relationship Id="rId5" Type="http://schemas.openxmlformats.org/officeDocument/2006/relationships/slide" Target="slide4.xml"/><Relationship Id="rId10" Type="http://schemas.openxmlformats.org/officeDocument/2006/relationships/image" Target="../media/image29.sv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28.png"/><Relationship Id="rId14" Type="http://schemas.openxmlformats.org/officeDocument/2006/relationships/image" Target="../media/image3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7.svg"/><Relationship Id="rId2" Type="http://schemas.openxmlformats.org/officeDocument/2006/relationships/video" Target="https://www.youtube.com/embed/INIYCNAMx28?feature=oembed" TargetMode="External"/><Relationship Id="rId1" Type="http://schemas.openxmlformats.org/officeDocument/2006/relationships/tags" Target="../tags/tag8.xml"/><Relationship Id="rId6" Type="http://schemas.openxmlformats.org/officeDocument/2006/relationships/image" Target="../media/image26.png"/><Relationship Id="rId11" Type="http://schemas.openxmlformats.org/officeDocument/2006/relationships/image" Target="../media/image33.jpeg"/><Relationship Id="rId5" Type="http://schemas.openxmlformats.org/officeDocument/2006/relationships/slide" Target="slide4.xml"/><Relationship Id="rId10" Type="http://schemas.openxmlformats.org/officeDocument/2006/relationships/image" Target="../media/image29.sv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30.xml"/><Relationship Id="rId18" Type="http://schemas.openxmlformats.org/officeDocument/2006/relationships/slide" Target="slide15.xml"/><Relationship Id="rId26" Type="http://schemas.openxmlformats.org/officeDocument/2006/relationships/image" Target="../media/image41.png"/><Relationship Id="rId3" Type="http://schemas.openxmlformats.org/officeDocument/2006/relationships/notesSlide" Target="../notesSlides/notesSlide8.xml"/><Relationship Id="rId21" Type="http://schemas.openxmlformats.org/officeDocument/2006/relationships/image" Target="../media/image36.png"/><Relationship Id="rId7" Type="http://schemas.openxmlformats.org/officeDocument/2006/relationships/slide" Target="slide2.xml"/><Relationship Id="rId12" Type="http://schemas.openxmlformats.org/officeDocument/2006/relationships/slide" Target="slide27.xml"/><Relationship Id="rId17" Type="http://schemas.openxmlformats.org/officeDocument/2006/relationships/slide" Target="slide24.xml"/><Relationship Id="rId25" Type="http://schemas.openxmlformats.org/officeDocument/2006/relationships/image" Target="../media/image40.png"/><Relationship Id="rId2" Type="http://schemas.openxmlformats.org/officeDocument/2006/relationships/slideLayout" Target="../slideLayouts/slideLayout1.xml"/><Relationship Id="rId16" Type="http://schemas.openxmlformats.org/officeDocument/2006/relationships/slide" Target="slide33.xml"/><Relationship Id="rId20" Type="http://schemas.openxmlformats.org/officeDocument/2006/relationships/image" Target="../media/image35.png"/><Relationship Id="rId1" Type="http://schemas.openxmlformats.org/officeDocument/2006/relationships/tags" Target="../tags/tag9.xml"/><Relationship Id="rId6" Type="http://schemas.openxmlformats.org/officeDocument/2006/relationships/image" Target="../media/image3.svg"/><Relationship Id="rId11" Type="http://schemas.openxmlformats.org/officeDocument/2006/relationships/slide" Target="slide18.xml"/><Relationship Id="rId24" Type="http://schemas.openxmlformats.org/officeDocument/2006/relationships/image" Target="../media/image39.png"/><Relationship Id="rId5" Type="http://schemas.openxmlformats.org/officeDocument/2006/relationships/image" Target="../media/image2.png"/><Relationship Id="rId15" Type="http://schemas.openxmlformats.org/officeDocument/2006/relationships/slide" Target="slide12.xml"/><Relationship Id="rId23" Type="http://schemas.openxmlformats.org/officeDocument/2006/relationships/image" Target="../media/image38.png"/><Relationship Id="rId10" Type="http://schemas.openxmlformats.org/officeDocument/2006/relationships/slide" Target="slide9.xml"/><Relationship Id="rId19" Type="http://schemas.openxmlformats.org/officeDocument/2006/relationships/image" Target="../media/image34.png"/><Relationship Id="rId4" Type="http://schemas.openxmlformats.org/officeDocument/2006/relationships/slide" Target="slide4.xml"/><Relationship Id="rId9" Type="http://schemas.openxmlformats.org/officeDocument/2006/relationships/image" Target="../media/image5.svg"/><Relationship Id="rId14" Type="http://schemas.openxmlformats.org/officeDocument/2006/relationships/slide" Target="slide21.xml"/><Relationship Id="rId22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1.png"/><Relationship Id="rId3" Type="http://schemas.openxmlformats.org/officeDocument/2006/relationships/notesSlide" Target="../notesSlides/notesSlide9.xml"/><Relationship Id="rId7" Type="http://schemas.openxmlformats.org/officeDocument/2006/relationships/slide" Target="slide2.xml"/><Relationship Id="rId12" Type="http://schemas.openxmlformats.org/officeDocument/2006/relationships/slide" Target="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9.svg"/><Relationship Id="rId11" Type="http://schemas.openxmlformats.org/officeDocument/2006/relationships/image" Target="../media/image42.png"/><Relationship Id="rId5" Type="http://schemas.openxmlformats.org/officeDocument/2006/relationships/image" Target="../media/image8.png"/><Relationship Id="rId10" Type="http://schemas.openxmlformats.org/officeDocument/2006/relationships/slide" Target="slide8.xml"/><Relationship Id="rId4" Type="http://schemas.openxmlformats.org/officeDocument/2006/relationships/slide" Target="slide4.xml"/><Relationship Id="rId9" Type="http://schemas.openxmlformats.org/officeDocument/2006/relationships/image" Target="../media/image11.svg"/><Relationship Id="rId14" Type="http://schemas.openxmlformats.org/officeDocument/2006/relationships/image" Target="../media/image3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B9973CA-0B3B-1D24-0C91-2F5DAB7D54A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5515" y="860365"/>
            <a:ext cx="12260241" cy="5137270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9C6D75-4D47-21EE-74DC-7788FBEEEA28}"/>
              </a:ext>
            </a:extLst>
          </p:cNvPr>
          <p:cNvSpPr/>
          <p:nvPr/>
        </p:nvSpPr>
        <p:spPr>
          <a:xfrm>
            <a:off x="-22747" y="-265021"/>
            <a:ext cx="12237493" cy="1132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4BC42B-6790-E943-5269-CB1AC554A73F}"/>
              </a:ext>
            </a:extLst>
          </p:cNvPr>
          <p:cNvSpPr/>
          <p:nvPr/>
        </p:nvSpPr>
        <p:spPr>
          <a:xfrm>
            <a:off x="0" y="5993730"/>
            <a:ext cx="12237493" cy="852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48FD7-ADE5-F2C4-E773-2D84E2DC823C}"/>
              </a:ext>
            </a:extLst>
          </p:cNvPr>
          <p:cNvSpPr txBox="1"/>
          <p:nvPr/>
        </p:nvSpPr>
        <p:spPr>
          <a:xfrm flipH="1">
            <a:off x="1955095" y="1032626"/>
            <a:ext cx="82363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Comic Sans MS" panose="030F0702030302020204" pitchFamily="66" charset="0"/>
              </a:rPr>
              <a:t>MEDIA PEMBELAJARAN INTERAKTIF</a:t>
            </a:r>
            <a:endParaRPr lang="en-US" sz="3000" dirty="0">
              <a:latin typeface="Comic Sans MS" panose="030F0702030302020204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27D6B6-0A51-47C6-422E-27EDC1A479D9}"/>
              </a:ext>
            </a:extLst>
          </p:cNvPr>
          <p:cNvSpPr txBox="1"/>
          <p:nvPr/>
        </p:nvSpPr>
        <p:spPr>
          <a:xfrm flipH="1">
            <a:off x="8640410" y="6161014"/>
            <a:ext cx="3234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KELAS VIII SMP/MTs</a:t>
            </a:r>
            <a:endParaRPr lang="en-ID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04B116-16E4-BD86-BCC5-FF7B963B7233}"/>
              </a:ext>
            </a:extLst>
          </p:cNvPr>
          <p:cNvSpPr txBox="1"/>
          <p:nvPr/>
        </p:nvSpPr>
        <p:spPr>
          <a:xfrm flipH="1">
            <a:off x="4014173" y="1811040"/>
            <a:ext cx="4118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omic Sans MS" panose="030F0702030302020204" pitchFamily="66" charset="0"/>
              </a:rPr>
              <a:t>WALI SANGA</a:t>
            </a:r>
          </a:p>
        </p:txBody>
      </p:sp>
      <p:pic>
        <p:nvPicPr>
          <p:cNvPr id="1026" name="Picture 2" descr="Lihat gambar sumber">
            <a:extLst>
              <a:ext uri="{FF2B5EF4-FFF2-40B4-BE49-F238E27FC236}">
                <a16:creationId xmlns:a16="http://schemas.microsoft.com/office/drawing/2014/main" id="{6B9E865A-F250-3025-6144-2EB2916FB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520" y="2888527"/>
            <a:ext cx="1443848" cy="146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Graphic 21" descr="Hamburger Menu Icon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25DD70C1-4E4E-A0DC-3F71-AD434965EE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5172" y="73183"/>
            <a:ext cx="1663345" cy="852985"/>
          </a:xfrm>
          <a:prstGeom prst="rect">
            <a:avLst/>
          </a:prstGeom>
        </p:spPr>
      </p:pic>
      <p:pic>
        <p:nvPicPr>
          <p:cNvPr id="24" name="Graphic 23" descr="Information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3C2D195B-CBFA-CBC3-1086-7A5E160368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14774" y="219595"/>
            <a:ext cx="560159" cy="5601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F06551C-567F-F553-EBB6-B839204CD199}"/>
              </a:ext>
            </a:extLst>
          </p:cNvPr>
          <p:cNvSpPr txBox="1"/>
          <p:nvPr/>
        </p:nvSpPr>
        <p:spPr>
          <a:xfrm flipH="1">
            <a:off x="1656795" y="5057323"/>
            <a:ext cx="9124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>
                <a:latin typeface="+mj-lt"/>
              </a:rPr>
              <a:t>Silakan</a:t>
            </a:r>
            <a:r>
              <a:rPr lang="en-US" sz="2000" i="1" dirty="0">
                <a:latin typeface="+mj-lt"/>
              </a:rPr>
              <a:t> </a:t>
            </a:r>
            <a:r>
              <a:rPr lang="en-US" sz="2000" i="1" dirty="0" err="1">
                <a:latin typeface="+mj-lt"/>
              </a:rPr>
              <a:t>gunakan</a:t>
            </a:r>
            <a:r>
              <a:rPr lang="en-US" sz="2000" i="1" dirty="0">
                <a:latin typeface="+mj-lt"/>
              </a:rPr>
              <a:t> </a:t>
            </a:r>
            <a:r>
              <a:rPr lang="en-US" sz="2000" i="1" dirty="0" err="1">
                <a:latin typeface="+mj-lt"/>
              </a:rPr>
              <a:t>tombol</a:t>
            </a:r>
            <a:r>
              <a:rPr lang="en-US" sz="2000" i="1" dirty="0">
                <a:latin typeface="+mj-lt"/>
              </a:rPr>
              <a:t> di </a:t>
            </a:r>
            <a:r>
              <a:rPr lang="en-US" sz="2000" i="1" dirty="0" err="1">
                <a:latin typeface="+mj-lt"/>
              </a:rPr>
              <a:t>ujung</a:t>
            </a:r>
            <a:r>
              <a:rPr lang="en-US" sz="2000" i="1" dirty="0">
                <a:latin typeface="+mj-lt"/>
              </a:rPr>
              <a:t> </a:t>
            </a:r>
            <a:r>
              <a:rPr lang="en-US" sz="2000" i="1" dirty="0" err="1">
                <a:latin typeface="+mj-lt"/>
              </a:rPr>
              <a:t>kiri</a:t>
            </a:r>
            <a:r>
              <a:rPr lang="en-US" sz="2000" i="1" dirty="0">
                <a:latin typeface="+mj-lt"/>
              </a:rPr>
              <a:t> </a:t>
            </a:r>
            <a:r>
              <a:rPr lang="en-US" sz="2000" i="1" dirty="0" err="1">
                <a:latin typeface="+mj-lt"/>
              </a:rPr>
              <a:t>atas</a:t>
            </a:r>
            <a:r>
              <a:rPr lang="en-US" sz="2000" i="1" dirty="0">
                <a:latin typeface="+mj-lt"/>
              </a:rPr>
              <a:t> </a:t>
            </a:r>
            <a:r>
              <a:rPr lang="en-US" sz="2000" i="1" dirty="0" err="1">
                <a:latin typeface="+mj-lt"/>
              </a:rPr>
              <a:t>untuk</a:t>
            </a:r>
            <a:r>
              <a:rPr lang="en-US" sz="2000" i="1" dirty="0">
                <a:latin typeface="+mj-lt"/>
              </a:rPr>
              <a:t> </a:t>
            </a:r>
            <a:r>
              <a:rPr lang="en-US" sz="2000" i="1" dirty="0" err="1">
                <a:latin typeface="+mj-lt"/>
              </a:rPr>
              <a:t>menelusuri</a:t>
            </a:r>
            <a:r>
              <a:rPr lang="en-US" sz="2000" i="1" dirty="0">
                <a:latin typeface="+mj-lt"/>
              </a:rPr>
              <a:t> </a:t>
            </a:r>
            <a:r>
              <a:rPr lang="en-US" sz="2000" i="1" dirty="0" err="1">
                <a:latin typeface="+mj-lt"/>
              </a:rPr>
              <a:t>aplikasi</a:t>
            </a:r>
            <a:endParaRPr lang="en-US" sz="2400" i="1" dirty="0">
              <a:latin typeface="+mj-lt"/>
            </a:endParaRPr>
          </a:p>
        </p:txBody>
      </p:sp>
      <p:pic>
        <p:nvPicPr>
          <p:cNvPr id="8" name="Picture 16">
            <a:extLst>
              <a:ext uri="{FF2B5EF4-FFF2-40B4-BE49-F238E27FC236}">
                <a16:creationId xmlns:a16="http://schemas.microsoft.com/office/drawing/2014/main" id="{A51DEC92-CDE3-6639-E418-C674AE2FF4A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6219262" y="2888527"/>
            <a:ext cx="1465216" cy="14652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225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ABC57D-3AD6-2BED-63DA-068432983A84}"/>
              </a:ext>
            </a:extLst>
          </p:cNvPr>
          <p:cNvSpPr>
            <a:spLocks/>
          </p:cNvSpPr>
          <p:nvPr/>
        </p:nvSpPr>
        <p:spPr>
          <a:xfrm>
            <a:off x="-15515" y="860365"/>
            <a:ext cx="12260241" cy="5137270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9C6D75-4D47-21EE-74DC-7788FBEEEA28}"/>
              </a:ext>
            </a:extLst>
          </p:cNvPr>
          <p:cNvSpPr/>
          <p:nvPr/>
        </p:nvSpPr>
        <p:spPr>
          <a:xfrm>
            <a:off x="-22747" y="-265021"/>
            <a:ext cx="12237493" cy="1132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4BC42B-6790-E943-5269-CB1AC554A73F}"/>
              </a:ext>
            </a:extLst>
          </p:cNvPr>
          <p:cNvSpPr/>
          <p:nvPr/>
        </p:nvSpPr>
        <p:spPr>
          <a:xfrm>
            <a:off x="-45495" y="6005014"/>
            <a:ext cx="12237493" cy="852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27D6B6-0A51-47C6-422E-27EDC1A479D9}"/>
              </a:ext>
            </a:extLst>
          </p:cNvPr>
          <p:cNvSpPr txBox="1"/>
          <p:nvPr/>
        </p:nvSpPr>
        <p:spPr>
          <a:xfrm flipH="1">
            <a:off x="8360331" y="6169896"/>
            <a:ext cx="3234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 KELAS VIII SMP/MTs</a:t>
            </a:r>
            <a:endParaRPr lang="en-ID" sz="2800" dirty="0">
              <a:solidFill>
                <a:schemeClr val="bg2"/>
              </a:solidFill>
            </a:endParaRPr>
          </a:p>
        </p:txBody>
      </p:sp>
      <p:pic>
        <p:nvPicPr>
          <p:cNvPr id="22" name="Graphic 21" descr="Hamburger Menu Icon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25DD70C1-4E4E-A0DC-3F71-AD434965EE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172" y="73183"/>
            <a:ext cx="1663345" cy="852985"/>
          </a:xfrm>
          <a:prstGeom prst="rect">
            <a:avLst/>
          </a:prstGeom>
        </p:spPr>
      </p:pic>
      <p:pic>
        <p:nvPicPr>
          <p:cNvPr id="24" name="Graphic 23" descr="Information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3C2D195B-CBFA-CBC3-1086-7A5E160368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14774" y="219595"/>
            <a:ext cx="560159" cy="56015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84E188-7A68-330F-09AD-774ED8E06D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162010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48FD7-ADE5-F2C4-E773-2D84E2DC823C}"/>
              </a:ext>
            </a:extLst>
          </p:cNvPr>
          <p:cNvSpPr txBox="1"/>
          <p:nvPr/>
        </p:nvSpPr>
        <p:spPr>
          <a:xfrm flipH="1">
            <a:off x="892891" y="1739762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Gresik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DF60AA2-B683-D1EF-E373-04CCEC379C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2774887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1D8E5E0-22F2-3EF0-7D37-3D178D4CFD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411206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52E7348-FF1B-ECD5-0E92-C63E1FE2E77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00194" y="4116851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07F867D-4754-0808-2DC7-ED41D00AD2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00193" y="272478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19EE102-13FB-2EBC-48CE-6280DDC26D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23522" y="1577428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9D17ACC-266F-9DDB-EC45-5247415A04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5" y="4112060"/>
            <a:ext cx="2371245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2B3A319-87F0-2FB5-733D-2CCF5C5702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5" y="274594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97D3610-C6DF-002C-8857-011144C72F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7" y="162010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5102C3-9D1A-D672-04C3-4675BCA81A6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25127" y="421472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Muria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E47ADD-6C2B-0BFB-E3CE-C74F9F6BDE2D}"/>
              </a:ext>
            </a:extLst>
          </p:cNvPr>
          <p:cNvSpPr txBox="1"/>
          <p:nvPr/>
        </p:nvSpPr>
        <p:spPr>
          <a:xfrm flipH="1">
            <a:off x="891779" y="421472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Kalijaga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8A163-E78C-87B3-BF92-CBFCCC47DE7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88181" y="2842225"/>
            <a:ext cx="23344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Giri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A5D0E1-2CBB-0DB7-5DF5-DC349E6FC70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25127" y="282744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Kudus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AE7240-2F0E-6F17-8AAC-FD511716918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66112" y="172276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Bonang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E34471-3A86-27C3-3E9F-477ED08626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15103" y="2842225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Drajat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2AD5CB-81E1-FD8A-A328-2E912BA18F9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44439" y="1711550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Ampel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981B82-1E55-2401-BC4D-7D2C984F7ED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88181" y="4183499"/>
            <a:ext cx="237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mic Sans MS" panose="030F0702030302020204" pitchFamily="66" charset="0"/>
              </a:rPr>
              <a:t>Sunan</a:t>
            </a:r>
            <a:r>
              <a:rPr lang="en-US" sz="2000" dirty="0">
                <a:latin typeface="Comic Sans MS" panose="030F0702030302020204" pitchFamily="66" charset="0"/>
              </a:rPr>
              <a:t> Gunung </a:t>
            </a:r>
            <a:r>
              <a:rPr lang="en-US" sz="2000" dirty="0" err="1">
                <a:latin typeface="Comic Sans MS" panose="030F0702030302020204" pitchFamily="66" charset="0"/>
              </a:rPr>
              <a:t>Jati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9" name="Rectangle: Rounded Corners 8">
            <a:hlinkClick r:id="rId10" action="ppaction://hlinksldjump"/>
            <a:extLst>
              <a:ext uri="{FF2B5EF4-FFF2-40B4-BE49-F238E27FC236}">
                <a16:creationId xmlns:a16="http://schemas.microsoft.com/office/drawing/2014/main" id="{2D0770C3-CA62-265F-C6E0-45658250DB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95500" y="-542500"/>
            <a:ext cx="13203123" cy="7642746"/>
          </a:xfrm>
          <a:prstGeom prst="roundRect">
            <a:avLst/>
          </a:prstGeom>
          <a:solidFill>
            <a:schemeClr val="tx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25EBA8A-8146-5D5A-0462-5296727BCEEA}"/>
              </a:ext>
            </a:extLst>
          </p:cNvPr>
          <p:cNvSpPr>
            <a:spLocks/>
          </p:cNvSpPr>
          <p:nvPr/>
        </p:nvSpPr>
        <p:spPr>
          <a:xfrm>
            <a:off x="595938" y="500676"/>
            <a:ext cx="10954626" cy="5274789"/>
          </a:xfrm>
          <a:prstGeom prst="roundRect">
            <a:avLst/>
          </a:prstGeom>
          <a:solidFill>
            <a:schemeClr val="bg2">
              <a:lumMod val="90000"/>
              <a:alpha val="9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DEC57B-41C1-BC1C-A012-1AFCE26841FB}"/>
              </a:ext>
            </a:extLst>
          </p:cNvPr>
          <p:cNvSpPr txBox="1"/>
          <p:nvPr/>
        </p:nvSpPr>
        <p:spPr>
          <a:xfrm>
            <a:off x="3241699" y="613042"/>
            <a:ext cx="57654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100" dirty="0">
                <a:latin typeface="Comic Sans MS" panose="030F0702030302020204" pitchFamily="66" charset="0"/>
              </a:rPr>
              <a:t>PERJUANGAN DAKWAH SUNAN GRESIK</a:t>
            </a:r>
          </a:p>
          <a:p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100D74-EC4B-6DB0-DE03-BE40AFC8B569}"/>
              </a:ext>
            </a:extLst>
          </p:cNvPr>
          <p:cNvSpPr txBox="1"/>
          <p:nvPr/>
        </p:nvSpPr>
        <p:spPr>
          <a:xfrm>
            <a:off x="877353" y="1012461"/>
            <a:ext cx="10399671" cy="466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2000" dirty="0" err="1">
                <a:latin typeface="+mj-lt"/>
              </a:rPr>
              <a:t>Sunan</a:t>
            </a:r>
            <a:r>
              <a:rPr lang="en-ID" sz="2000" dirty="0">
                <a:latin typeface="+mj-lt"/>
              </a:rPr>
              <a:t> Gresik </a:t>
            </a:r>
            <a:r>
              <a:rPr lang="en-ID" sz="2000" dirty="0" err="1">
                <a:latin typeface="+mj-lt"/>
              </a:rPr>
              <a:t>adalah</a:t>
            </a:r>
            <a:r>
              <a:rPr lang="en-ID" sz="2000" dirty="0">
                <a:latin typeface="+mj-lt"/>
              </a:rPr>
              <a:t> orang </a:t>
            </a:r>
            <a:r>
              <a:rPr lang="en-ID" sz="2000" dirty="0" err="1">
                <a:latin typeface="+mj-lt"/>
              </a:rPr>
              <a:t>pertama</a:t>
            </a:r>
            <a:r>
              <a:rPr lang="en-ID" sz="2000" dirty="0">
                <a:latin typeface="+mj-lt"/>
              </a:rPr>
              <a:t> yang </a:t>
            </a:r>
            <a:r>
              <a:rPr lang="en-ID" sz="2000" dirty="0" err="1">
                <a:latin typeface="+mj-lt"/>
              </a:rPr>
              <a:t>menyebarkan</a:t>
            </a:r>
            <a:r>
              <a:rPr lang="en-ID" sz="2000" dirty="0">
                <a:latin typeface="+mj-lt"/>
              </a:rPr>
              <a:t> agama Islam di </a:t>
            </a:r>
            <a:r>
              <a:rPr lang="en-ID" sz="2000" dirty="0" err="1">
                <a:latin typeface="+mj-lt"/>
              </a:rPr>
              <a:t>pulau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Jawa</a:t>
            </a:r>
            <a:r>
              <a:rPr lang="en-ID" sz="2000" dirty="0">
                <a:latin typeface="+mj-lt"/>
              </a:rPr>
              <a:t>. </a:t>
            </a:r>
            <a:r>
              <a:rPr lang="en-ID" sz="2000" dirty="0" err="1">
                <a:latin typeface="+mj-lt"/>
              </a:rPr>
              <a:t>Baliau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mendapatkan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gelar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Walisongo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pertama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atau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bisa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dikatakan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wali</a:t>
            </a:r>
            <a:r>
              <a:rPr lang="en-ID" sz="2000" dirty="0">
                <a:latin typeface="+mj-lt"/>
              </a:rPr>
              <a:t> senior </a:t>
            </a:r>
            <a:r>
              <a:rPr lang="en-ID" sz="2000" dirty="0" err="1">
                <a:latin typeface="+mj-lt"/>
              </a:rPr>
              <a:t>diantara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Wali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Songo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lainnya</a:t>
            </a:r>
            <a:r>
              <a:rPr lang="en-ID" sz="2000" dirty="0">
                <a:latin typeface="+mj-lt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ID" sz="2000" dirty="0" err="1">
                <a:latin typeface="+mj-lt"/>
              </a:rPr>
              <a:t>Sunan</a:t>
            </a:r>
            <a:r>
              <a:rPr lang="en-ID" sz="2000" dirty="0">
                <a:latin typeface="+mj-lt"/>
              </a:rPr>
              <a:t> Gresik </a:t>
            </a:r>
            <a:r>
              <a:rPr lang="en-ID" sz="2000" dirty="0" err="1">
                <a:latin typeface="+mj-lt"/>
              </a:rPr>
              <a:t>pernah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tinggal</a:t>
            </a:r>
            <a:r>
              <a:rPr lang="en-ID" sz="2000" dirty="0">
                <a:latin typeface="+mj-lt"/>
              </a:rPr>
              <a:t> di </a:t>
            </a:r>
            <a:r>
              <a:rPr lang="en-ID" sz="2000" dirty="0" err="1">
                <a:latin typeface="+mj-lt"/>
              </a:rPr>
              <a:t>daerah</a:t>
            </a:r>
            <a:r>
              <a:rPr lang="en-ID" sz="2000" dirty="0">
                <a:latin typeface="+mj-lt"/>
              </a:rPr>
              <a:t> Campa (</a:t>
            </a:r>
            <a:r>
              <a:rPr lang="en-ID" sz="2000" dirty="0" err="1">
                <a:latin typeface="+mj-lt"/>
              </a:rPr>
              <a:t>Kamboja</a:t>
            </a:r>
            <a:r>
              <a:rPr lang="en-ID" sz="2000" dirty="0">
                <a:latin typeface="+mj-lt"/>
              </a:rPr>
              <a:t>) dan </a:t>
            </a:r>
            <a:r>
              <a:rPr lang="en-ID" sz="2000" dirty="0" err="1">
                <a:latin typeface="+mj-lt"/>
              </a:rPr>
              <a:t>menjalankan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dakwah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hingga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tahun</a:t>
            </a:r>
            <a:r>
              <a:rPr lang="en-ID" sz="2000" dirty="0">
                <a:latin typeface="+mj-lt"/>
              </a:rPr>
              <a:t> 1392, </a:t>
            </a:r>
            <a:r>
              <a:rPr lang="en-ID" sz="2000" dirty="0" err="1">
                <a:latin typeface="+mj-lt"/>
              </a:rPr>
              <a:t>setelah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itu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hijrah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Pulau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Jawa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untuk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melanjutkan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misi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dakwahnya</a:t>
            </a:r>
            <a:r>
              <a:rPr lang="en-ID" sz="2000" dirty="0">
                <a:latin typeface="+mj-lt"/>
              </a:rPr>
              <a:t>. </a:t>
            </a:r>
            <a:r>
              <a:rPr lang="en-ID" sz="2000" dirty="0" err="1">
                <a:latin typeface="+mj-lt"/>
              </a:rPr>
              <a:t>Tempat</a:t>
            </a:r>
            <a:r>
              <a:rPr lang="en-ID" sz="2000" dirty="0">
                <a:latin typeface="+mj-lt"/>
              </a:rPr>
              <a:t> yang </a:t>
            </a:r>
            <a:r>
              <a:rPr lang="en-ID" sz="2000" dirty="0" err="1">
                <a:latin typeface="+mj-lt"/>
              </a:rPr>
              <a:t>pertama</a:t>
            </a:r>
            <a:r>
              <a:rPr lang="en-ID" sz="2000" dirty="0">
                <a:latin typeface="+mj-lt"/>
              </a:rPr>
              <a:t> kali </a:t>
            </a:r>
            <a:r>
              <a:rPr lang="en-ID" sz="2000" dirty="0" err="1">
                <a:latin typeface="+mj-lt"/>
              </a:rPr>
              <a:t>didatangi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ketika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sampai</a:t>
            </a:r>
            <a:r>
              <a:rPr lang="en-ID" sz="2000" dirty="0">
                <a:latin typeface="+mj-lt"/>
              </a:rPr>
              <a:t> di </a:t>
            </a:r>
            <a:r>
              <a:rPr lang="en-ID" sz="2000" dirty="0" err="1">
                <a:latin typeface="+mj-lt"/>
              </a:rPr>
              <a:t>Jawa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adalah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desa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Sembalo</a:t>
            </a:r>
            <a:r>
              <a:rPr lang="en-ID" sz="2000" dirty="0">
                <a:latin typeface="+mj-lt"/>
              </a:rPr>
              <a:t> (</a:t>
            </a:r>
            <a:r>
              <a:rPr lang="en-ID" sz="2000" dirty="0" err="1">
                <a:latin typeface="+mj-lt"/>
              </a:rPr>
              <a:t>Leran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Kec</a:t>
            </a:r>
            <a:r>
              <a:rPr lang="en-ID" sz="2000" dirty="0">
                <a:latin typeface="+mj-lt"/>
              </a:rPr>
              <a:t>. </a:t>
            </a:r>
            <a:r>
              <a:rPr lang="en-ID" sz="2000" dirty="0" err="1">
                <a:latin typeface="+mj-lt"/>
              </a:rPr>
              <a:t>Manyar</a:t>
            </a:r>
            <a:r>
              <a:rPr lang="en-ID" sz="2000" dirty="0">
                <a:latin typeface="+mj-lt"/>
              </a:rPr>
              <a:t>. </a:t>
            </a:r>
            <a:r>
              <a:rPr lang="en-ID" sz="2000" dirty="0" err="1">
                <a:latin typeface="+mj-lt"/>
              </a:rPr>
              <a:t>Sekitar</a:t>
            </a:r>
            <a:r>
              <a:rPr lang="en-ID" sz="2000" dirty="0">
                <a:latin typeface="+mj-lt"/>
              </a:rPr>
              <a:t> 9 km </a:t>
            </a:r>
            <a:r>
              <a:rPr lang="en-ID" sz="2000" dirty="0" err="1">
                <a:latin typeface="+mj-lt"/>
              </a:rPr>
              <a:t>dari</a:t>
            </a:r>
            <a:r>
              <a:rPr lang="en-ID" sz="2000" dirty="0">
                <a:latin typeface="+mj-lt"/>
              </a:rPr>
              <a:t> Gresik). </a:t>
            </a:r>
            <a:r>
              <a:rPr lang="en-ID" sz="2000" dirty="0" err="1">
                <a:latin typeface="+mj-lt"/>
              </a:rPr>
              <a:t>Setibanya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ditempat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tersebut</a:t>
            </a:r>
            <a:r>
              <a:rPr lang="en-ID" sz="2000" dirty="0">
                <a:latin typeface="+mj-lt"/>
              </a:rPr>
              <a:t>, yang </a:t>
            </a:r>
            <a:r>
              <a:rPr lang="en-ID" sz="2000" dirty="0" err="1">
                <a:latin typeface="+mj-lt"/>
              </a:rPr>
              <a:t>pertama</a:t>
            </a:r>
            <a:r>
              <a:rPr lang="en-ID" sz="2000" dirty="0">
                <a:latin typeface="+mj-lt"/>
              </a:rPr>
              <a:t> kali </a:t>
            </a:r>
            <a:r>
              <a:rPr lang="en-ID" sz="2000" dirty="0" err="1">
                <a:latin typeface="+mj-lt"/>
              </a:rPr>
              <a:t>dilakukan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adalah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berdagang</a:t>
            </a:r>
            <a:r>
              <a:rPr lang="en-ID" sz="2000" dirty="0">
                <a:latin typeface="+mj-lt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ID" sz="2000" dirty="0" err="1">
                <a:latin typeface="+mj-lt"/>
              </a:rPr>
              <a:t>Selain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berdagang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beliau</a:t>
            </a:r>
            <a:r>
              <a:rPr lang="en-ID" sz="2000" dirty="0">
                <a:latin typeface="+mj-lt"/>
              </a:rPr>
              <a:t> juga </a:t>
            </a:r>
            <a:r>
              <a:rPr lang="en-ID" sz="2000" dirty="0" err="1">
                <a:latin typeface="+mj-lt"/>
              </a:rPr>
              <a:t>menawarkan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diri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untuk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mengobati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masyarakat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daerah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tersebut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secara</a:t>
            </a:r>
            <a:r>
              <a:rPr lang="en-ID" sz="2000" dirty="0">
                <a:latin typeface="+mj-lt"/>
              </a:rPr>
              <a:t> gratis. </a:t>
            </a:r>
            <a:r>
              <a:rPr lang="en-ID" sz="2000" dirty="0" err="1">
                <a:latin typeface="+mj-lt"/>
              </a:rPr>
              <a:t>Beliau</a:t>
            </a:r>
            <a:r>
              <a:rPr lang="en-ID" sz="2000" dirty="0">
                <a:latin typeface="+mj-lt"/>
              </a:rPr>
              <a:t> juga </a:t>
            </a:r>
            <a:r>
              <a:rPr lang="en-ID" sz="2000" dirty="0" err="1">
                <a:latin typeface="+mj-lt"/>
              </a:rPr>
              <a:t>dikenal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luas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masyarakt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karena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banyak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mengajarkan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cara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bercocok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tanam</a:t>
            </a:r>
            <a:r>
              <a:rPr lang="en-ID" sz="2000" dirty="0">
                <a:latin typeface="+mj-lt"/>
              </a:rPr>
              <a:t>, dan sangat </a:t>
            </a:r>
            <a:r>
              <a:rPr lang="en-ID" sz="2000" dirty="0" err="1">
                <a:latin typeface="+mj-lt"/>
              </a:rPr>
              <a:t>merangkul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kalangan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kasta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rendah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dalam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kerajaan</a:t>
            </a:r>
            <a:r>
              <a:rPr lang="en-ID" sz="2000" dirty="0">
                <a:latin typeface="+mj-lt"/>
              </a:rPr>
              <a:t> Hindu. </a:t>
            </a:r>
          </a:p>
          <a:p>
            <a:pPr>
              <a:lnSpc>
                <a:spcPct val="150000"/>
              </a:lnSpc>
            </a:pPr>
            <a:endParaRPr lang="en-ID" sz="2000" dirty="0">
              <a:latin typeface="+mj-lt"/>
            </a:endParaRPr>
          </a:p>
        </p:txBody>
      </p:sp>
      <p:pic>
        <p:nvPicPr>
          <p:cNvPr id="37" name="Graphic 36" descr="Back outline">
            <a:hlinkClick r:id="rId11" action="ppaction://hlinksldjump"/>
            <a:extLst>
              <a:ext uri="{FF2B5EF4-FFF2-40B4-BE49-F238E27FC236}">
                <a16:creationId xmlns:a16="http://schemas.microsoft.com/office/drawing/2014/main" id="{463BF5E4-5DFC-3DA9-EBD0-5C5E2BE096F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118102" y="4875057"/>
            <a:ext cx="925782" cy="9257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9926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6424FF-D9B1-C41C-0422-FB87197EF941}"/>
              </a:ext>
            </a:extLst>
          </p:cNvPr>
          <p:cNvSpPr>
            <a:spLocks/>
          </p:cNvSpPr>
          <p:nvPr/>
        </p:nvSpPr>
        <p:spPr>
          <a:xfrm>
            <a:off x="-15515" y="860365"/>
            <a:ext cx="12260241" cy="5137270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9C6D75-4D47-21EE-74DC-7788FBEEEA28}"/>
              </a:ext>
            </a:extLst>
          </p:cNvPr>
          <p:cNvSpPr/>
          <p:nvPr/>
        </p:nvSpPr>
        <p:spPr>
          <a:xfrm>
            <a:off x="-22747" y="-265021"/>
            <a:ext cx="12237493" cy="1132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4BC42B-6790-E943-5269-CB1AC554A73F}"/>
              </a:ext>
            </a:extLst>
          </p:cNvPr>
          <p:cNvSpPr/>
          <p:nvPr/>
        </p:nvSpPr>
        <p:spPr>
          <a:xfrm>
            <a:off x="-45495" y="6005014"/>
            <a:ext cx="12237493" cy="852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27D6B6-0A51-47C6-422E-27EDC1A479D9}"/>
              </a:ext>
            </a:extLst>
          </p:cNvPr>
          <p:cNvSpPr txBox="1"/>
          <p:nvPr/>
        </p:nvSpPr>
        <p:spPr>
          <a:xfrm flipH="1">
            <a:off x="8360331" y="6169896"/>
            <a:ext cx="3234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 KELAS VIII SMP/MTs</a:t>
            </a:r>
            <a:endParaRPr lang="en-ID" sz="2800" dirty="0">
              <a:solidFill>
                <a:schemeClr val="bg2"/>
              </a:solidFill>
            </a:endParaRPr>
          </a:p>
        </p:txBody>
      </p:sp>
      <p:pic>
        <p:nvPicPr>
          <p:cNvPr id="22" name="Graphic 21" descr="Hamburger Menu Icon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25DD70C1-4E4E-A0DC-3F71-AD434965EE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172" y="73183"/>
            <a:ext cx="1663345" cy="852985"/>
          </a:xfrm>
          <a:prstGeom prst="rect">
            <a:avLst/>
          </a:prstGeom>
        </p:spPr>
      </p:pic>
      <p:pic>
        <p:nvPicPr>
          <p:cNvPr id="24" name="Graphic 23" descr="Information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3C2D195B-CBFA-CBC3-1086-7A5E160368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14774" y="219595"/>
            <a:ext cx="560159" cy="56015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84E188-7A68-330F-09AD-774ED8E06D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162010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48FD7-ADE5-F2C4-E773-2D84E2DC823C}"/>
              </a:ext>
            </a:extLst>
          </p:cNvPr>
          <p:cNvSpPr txBox="1"/>
          <p:nvPr/>
        </p:nvSpPr>
        <p:spPr>
          <a:xfrm flipH="1">
            <a:off x="892891" y="1739762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Gresik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DF60AA2-B683-D1EF-E373-04CCEC379C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2774887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1D8E5E0-22F2-3EF0-7D37-3D178D4CFD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411206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52E7348-FF1B-ECD5-0E92-C63E1FE2E77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00194" y="4116851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07F867D-4754-0808-2DC7-ED41D00AD2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00193" y="272478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19EE102-13FB-2EBC-48CE-6280DDC26D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23522" y="1577428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9D17ACC-266F-9DDB-EC45-5247415A04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5" y="4112060"/>
            <a:ext cx="2371245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2B3A319-87F0-2FB5-733D-2CCF5C5702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5" y="274594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97D3610-C6DF-002C-8857-011144C72F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7" y="162010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5102C3-9D1A-D672-04C3-4675BCA81A6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25127" y="421472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Muria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E47ADD-6C2B-0BFB-E3CE-C74F9F6BDE2D}"/>
              </a:ext>
            </a:extLst>
          </p:cNvPr>
          <p:cNvSpPr txBox="1"/>
          <p:nvPr/>
        </p:nvSpPr>
        <p:spPr>
          <a:xfrm flipH="1">
            <a:off x="891779" y="421472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Kalijaga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8A163-E78C-87B3-BF92-CBFCCC47DE7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88181" y="2842225"/>
            <a:ext cx="23344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Giri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A5D0E1-2CBB-0DB7-5DF5-DC349E6FC70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25127" y="282744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Kudus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AE7240-2F0E-6F17-8AAC-FD511716918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66112" y="172276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Bonang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E34471-3A86-27C3-3E9F-477ED08626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15103" y="2842225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Drajat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2AD5CB-81E1-FD8A-A328-2E912BA18F9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44439" y="1711550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Ampel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981B82-1E55-2401-BC4D-7D2C984F7ED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88181" y="4183499"/>
            <a:ext cx="237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mic Sans MS" panose="030F0702030302020204" pitchFamily="66" charset="0"/>
              </a:rPr>
              <a:t>Sunan</a:t>
            </a:r>
            <a:r>
              <a:rPr lang="en-US" sz="2000" dirty="0">
                <a:latin typeface="Comic Sans MS" panose="030F0702030302020204" pitchFamily="66" charset="0"/>
              </a:rPr>
              <a:t> Gunung </a:t>
            </a:r>
            <a:r>
              <a:rPr lang="en-US" sz="2000" dirty="0" err="1">
                <a:latin typeface="Comic Sans MS" panose="030F0702030302020204" pitchFamily="66" charset="0"/>
              </a:rPr>
              <a:t>Jati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9" name="Rectangle: Rounded Corners 8">
            <a:hlinkClick r:id="rId10" action="ppaction://hlinksldjump"/>
            <a:extLst>
              <a:ext uri="{FF2B5EF4-FFF2-40B4-BE49-F238E27FC236}">
                <a16:creationId xmlns:a16="http://schemas.microsoft.com/office/drawing/2014/main" id="{2D0770C3-CA62-265F-C6E0-45658250DB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95500" y="-542500"/>
            <a:ext cx="13203123" cy="7642746"/>
          </a:xfrm>
          <a:prstGeom prst="roundRect">
            <a:avLst/>
          </a:prstGeom>
          <a:solidFill>
            <a:schemeClr val="tx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25EBA8A-8146-5D5A-0462-5296727BCEEA}"/>
              </a:ext>
            </a:extLst>
          </p:cNvPr>
          <p:cNvSpPr>
            <a:spLocks/>
          </p:cNvSpPr>
          <p:nvPr/>
        </p:nvSpPr>
        <p:spPr>
          <a:xfrm>
            <a:off x="595938" y="238644"/>
            <a:ext cx="10954626" cy="5948784"/>
          </a:xfrm>
          <a:prstGeom prst="roundRect">
            <a:avLst/>
          </a:prstGeom>
          <a:solidFill>
            <a:schemeClr val="bg2">
              <a:lumMod val="90000"/>
              <a:alpha val="9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DEC57B-41C1-BC1C-A012-1AFCE26841FB}"/>
              </a:ext>
            </a:extLst>
          </p:cNvPr>
          <p:cNvSpPr txBox="1"/>
          <p:nvPr/>
        </p:nvSpPr>
        <p:spPr>
          <a:xfrm>
            <a:off x="3705238" y="323215"/>
            <a:ext cx="576548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100" dirty="0">
                <a:latin typeface="Comic Sans MS" panose="030F0702030302020204" pitchFamily="66" charset="0"/>
              </a:rPr>
              <a:t>CARA DAKWAH SUNAN GRESIK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100D74-EC4B-6DB0-DE03-BE40AFC8B569}"/>
              </a:ext>
            </a:extLst>
          </p:cNvPr>
          <p:cNvSpPr txBox="1"/>
          <p:nvPr/>
        </p:nvSpPr>
        <p:spPr>
          <a:xfrm>
            <a:off x="870813" y="670572"/>
            <a:ext cx="10399671" cy="6046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2000" dirty="0">
                <a:latin typeface="+mj-lt"/>
              </a:rPr>
              <a:t>1. </a:t>
            </a:r>
            <a:r>
              <a:rPr lang="en-ID" sz="2000" dirty="0" err="1">
                <a:latin typeface="+mj-lt"/>
              </a:rPr>
              <a:t>Berbaur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dengan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segala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kalangan</a:t>
            </a:r>
            <a:endParaRPr lang="en-ID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ID" sz="2000" dirty="0" err="1">
                <a:latin typeface="+mj-lt"/>
              </a:rPr>
              <a:t>Beliau</a:t>
            </a:r>
            <a:r>
              <a:rPr lang="en-ID" sz="2000" dirty="0">
                <a:latin typeface="+mj-lt"/>
              </a:rPr>
              <a:t> sangat </a:t>
            </a:r>
            <a:r>
              <a:rPr lang="en-ID" sz="2000" dirty="0" err="1">
                <a:latin typeface="+mj-lt"/>
              </a:rPr>
              <a:t>mudah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berbaur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dengan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semua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golongan</a:t>
            </a:r>
            <a:r>
              <a:rPr lang="en-ID" sz="2000" dirty="0">
                <a:latin typeface="+mj-lt"/>
              </a:rPr>
              <a:t>. </a:t>
            </a:r>
            <a:r>
              <a:rPr lang="en-ID" sz="2000" dirty="0" err="1">
                <a:latin typeface="+mj-lt"/>
              </a:rPr>
              <a:t>Ia</a:t>
            </a:r>
            <a:r>
              <a:rPr lang="en-ID" sz="2000" dirty="0">
                <a:latin typeface="+mj-lt"/>
              </a:rPr>
              <a:t> juga </a:t>
            </a:r>
            <a:r>
              <a:rPr lang="en-ID" sz="2000" dirty="0" err="1">
                <a:latin typeface="+mj-lt"/>
              </a:rPr>
              <a:t>tidak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pernah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memilih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dalam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bergaul</a:t>
            </a:r>
            <a:r>
              <a:rPr lang="en-ID" sz="2000" dirty="0">
                <a:latin typeface="+mj-lt"/>
              </a:rPr>
              <a:t>. </a:t>
            </a:r>
            <a:r>
              <a:rPr lang="en-ID" sz="2000" dirty="0" err="1">
                <a:latin typeface="+mj-lt"/>
              </a:rPr>
              <a:t>Dengan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begitu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Sunan</a:t>
            </a:r>
            <a:r>
              <a:rPr lang="en-ID" sz="2000" dirty="0">
                <a:latin typeface="+mj-lt"/>
              </a:rPr>
              <a:t> Gresik </a:t>
            </a:r>
            <a:r>
              <a:rPr lang="en-ID" sz="2000" dirty="0" err="1">
                <a:latin typeface="+mj-lt"/>
              </a:rPr>
              <a:t>lebih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mudah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untuk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berdakwah</a:t>
            </a:r>
            <a:r>
              <a:rPr lang="en-ID" sz="2000" dirty="0">
                <a:latin typeface="+mj-lt"/>
              </a:rPr>
              <a:t> dan </a:t>
            </a:r>
            <a:r>
              <a:rPr lang="en-ID" sz="2000" dirty="0" err="1">
                <a:latin typeface="+mj-lt"/>
              </a:rPr>
              <a:t>mengajarkan</a:t>
            </a:r>
            <a:r>
              <a:rPr lang="en-ID" sz="2000" dirty="0">
                <a:latin typeface="+mj-lt"/>
              </a:rPr>
              <a:t> agama Islam </a:t>
            </a:r>
            <a:r>
              <a:rPr lang="en-ID" sz="2000" dirty="0" err="1">
                <a:latin typeface="+mj-lt"/>
              </a:rPr>
              <a:t>kepada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siapapun</a:t>
            </a:r>
            <a:r>
              <a:rPr lang="en-ID" sz="2000" dirty="0"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ID" sz="2000" dirty="0">
                <a:latin typeface="+mj-lt"/>
              </a:rPr>
              <a:t>2. </a:t>
            </a:r>
            <a:r>
              <a:rPr lang="en-ID" sz="2000" dirty="0" err="1">
                <a:latin typeface="+mj-lt"/>
              </a:rPr>
              <a:t>Berdagang</a:t>
            </a:r>
            <a:endParaRPr lang="en-ID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ID" sz="2000" dirty="0" err="1">
                <a:latin typeface="+mj-lt"/>
              </a:rPr>
              <a:t>Beliau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membuka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warung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sederhana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untuk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memenuhi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kebutuhan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masyarakat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hingga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melakukan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perjalanan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berbagai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pelabuhan</a:t>
            </a:r>
            <a:r>
              <a:rPr lang="en-ID" sz="2000" dirty="0">
                <a:latin typeface="+mj-lt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ID" sz="2000" dirty="0">
                <a:latin typeface="+mj-lt"/>
              </a:rPr>
              <a:t>3. </a:t>
            </a:r>
            <a:r>
              <a:rPr lang="en-ID" sz="2000" dirty="0" err="1">
                <a:latin typeface="+mj-lt"/>
              </a:rPr>
              <a:t>Menyembuhkan</a:t>
            </a:r>
            <a:r>
              <a:rPr lang="en-ID" sz="2000" dirty="0">
                <a:latin typeface="+mj-lt"/>
              </a:rPr>
              <a:t> orang </a:t>
            </a:r>
            <a:r>
              <a:rPr lang="en-ID" sz="2000" dirty="0" err="1">
                <a:latin typeface="+mj-lt"/>
              </a:rPr>
              <a:t>sakit</a:t>
            </a:r>
            <a:endParaRPr lang="en-ID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ID" sz="2000" dirty="0" err="1">
                <a:latin typeface="+mj-lt"/>
              </a:rPr>
              <a:t>Saat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sedang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mengobati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beliau</a:t>
            </a:r>
            <a:r>
              <a:rPr lang="en-ID" sz="2000" dirty="0">
                <a:latin typeface="+mj-lt"/>
              </a:rPr>
              <a:t> juga </a:t>
            </a:r>
            <a:r>
              <a:rPr lang="en-ID" sz="2000" dirty="0" err="1">
                <a:latin typeface="+mj-lt"/>
              </a:rPr>
              <a:t>selalu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berdakwah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dengan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menyampaikan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ajaran-ajaran</a:t>
            </a:r>
            <a:r>
              <a:rPr lang="en-ID" sz="2000" dirty="0">
                <a:latin typeface="+mj-lt"/>
              </a:rPr>
              <a:t> dan </a:t>
            </a:r>
            <a:r>
              <a:rPr lang="en-ID" sz="2000" dirty="0" err="1">
                <a:latin typeface="+mj-lt"/>
              </a:rPr>
              <a:t>nilai-nilai</a:t>
            </a:r>
            <a:r>
              <a:rPr lang="en-ID" sz="2000" dirty="0">
                <a:latin typeface="+mj-lt"/>
              </a:rPr>
              <a:t> Islam. </a:t>
            </a:r>
            <a:r>
              <a:rPr lang="en-ID" sz="2000" dirty="0" err="1">
                <a:latin typeface="+mj-lt"/>
              </a:rPr>
              <a:t>Dengan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begitu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banyak</a:t>
            </a:r>
            <a:r>
              <a:rPr lang="en-ID" sz="2000" dirty="0">
                <a:latin typeface="+mj-lt"/>
              </a:rPr>
              <a:t> orang yang </a:t>
            </a:r>
            <a:r>
              <a:rPr lang="en-ID" sz="2000" dirty="0" err="1">
                <a:latin typeface="+mj-lt"/>
              </a:rPr>
              <a:t>datang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berobat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beliau</a:t>
            </a:r>
            <a:r>
              <a:rPr lang="en-ID" sz="2000" dirty="0">
                <a:latin typeface="+mj-lt"/>
              </a:rPr>
              <a:t> yang </a:t>
            </a:r>
            <a:r>
              <a:rPr lang="en-ID" sz="2000" dirty="0" err="1">
                <a:latin typeface="+mj-lt"/>
              </a:rPr>
              <a:t>kemudian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tertarik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untuk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mempelajari</a:t>
            </a:r>
            <a:r>
              <a:rPr lang="en-ID" sz="2000" dirty="0">
                <a:latin typeface="+mj-lt"/>
              </a:rPr>
              <a:t> Islam dan </a:t>
            </a:r>
            <a:r>
              <a:rPr lang="en-ID" sz="2000" dirty="0" err="1">
                <a:latin typeface="+mj-lt"/>
              </a:rPr>
              <a:t>memeluk</a:t>
            </a:r>
            <a:r>
              <a:rPr lang="en-ID" sz="2000" dirty="0">
                <a:latin typeface="+mj-lt"/>
              </a:rPr>
              <a:t> Islam</a:t>
            </a:r>
          </a:p>
          <a:p>
            <a:pPr>
              <a:lnSpc>
                <a:spcPct val="150000"/>
              </a:lnSpc>
            </a:pPr>
            <a:endParaRPr lang="en-ID" sz="2000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ID" sz="2000" dirty="0">
              <a:latin typeface="+mj-lt"/>
            </a:endParaRPr>
          </a:p>
        </p:txBody>
      </p:sp>
      <p:pic>
        <p:nvPicPr>
          <p:cNvPr id="2" name="Graphic 1" descr="Close outline">
            <a:hlinkClick r:id="rId10" action="ppaction://hlinksldjump"/>
            <a:extLst>
              <a:ext uri="{FF2B5EF4-FFF2-40B4-BE49-F238E27FC236}">
                <a16:creationId xmlns:a16="http://schemas.microsoft.com/office/drawing/2014/main" id="{1FF79E54-918F-0384-BD91-674180983D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09845" y="5585523"/>
            <a:ext cx="514778" cy="5147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781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648728-37AB-91F4-2588-CB91996B6B61}"/>
              </a:ext>
            </a:extLst>
          </p:cNvPr>
          <p:cNvSpPr>
            <a:spLocks/>
          </p:cNvSpPr>
          <p:nvPr/>
        </p:nvSpPr>
        <p:spPr>
          <a:xfrm>
            <a:off x="-15515" y="875355"/>
            <a:ext cx="12260241" cy="5137270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9C6D75-4D47-21EE-74DC-7788FBEEEA28}"/>
              </a:ext>
            </a:extLst>
          </p:cNvPr>
          <p:cNvSpPr/>
          <p:nvPr/>
        </p:nvSpPr>
        <p:spPr>
          <a:xfrm>
            <a:off x="-22747" y="-265021"/>
            <a:ext cx="12237493" cy="1132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4BC42B-6790-E943-5269-CB1AC554A73F}"/>
              </a:ext>
            </a:extLst>
          </p:cNvPr>
          <p:cNvSpPr/>
          <p:nvPr/>
        </p:nvSpPr>
        <p:spPr>
          <a:xfrm>
            <a:off x="-45495" y="6005014"/>
            <a:ext cx="12237493" cy="852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27D6B6-0A51-47C6-422E-27EDC1A479D9}"/>
              </a:ext>
            </a:extLst>
          </p:cNvPr>
          <p:cNvSpPr txBox="1"/>
          <p:nvPr/>
        </p:nvSpPr>
        <p:spPr>
          <a:xfrm flipH="1">
            <a:off x="8360331" y="6169896"/>
            <a:ext cx="3234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 KELAS VIII SMP/MTs</a:t>
            </a:r>
            <a:endParaRPr lang="en-ID" sz="2800" dirty="0">
              <a:solidFill>
                <a:schemeClr val="bg2"/>
              </a:solidFill>
            </a:endParaRPr>
          </a:p>
        </p:txBody>
      </p:sp>
      <p:pic>
        <p:nvPicPr>
          <p:cNvPr id="22" name="Graphic 21" descr="Hamburger Menu Icon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25DD70C1-4E4E-A0DC-3F71-AD434965EE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172" y="73183"/>
            <a:ext cx="1663345" cy="852985"/>
          </a:xfrm>
          <a:prstGeom prst="rect">
            <a:avLst/>
          </a:prstGeom>
        </p:spPr>
      </p:pic>
      <p:pic>
        <p:nvPicPr>
          <p:cNvPr id="24" name="Graphic 23" descr="Information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3C2D195B-CBFA-CBC3-1086-7A5E160368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14774" y="219595"/>
            <a:ext cx="560159" cy="56015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84E188-7A68-330F-09AD-774ED8E06D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162010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48FD7-ADE5-F2C4-E773-2D84E2DC823C}"/>
              </a:ext>
            </a:extLst>
          </p:cNvPr>
          <p:cNvSpPr txBox="1"/>
          <p:nvPr/>
        </p:nvSpPr>
        <p:spPr>
          <a:xfrm flipH="1">
            <a:off x="892891" y="1739762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Gresik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DF60AA2-B683-D1EF-E373-04CCEC379C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2774887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1D8E5E0-22F2-3EF0-7D37-3D178D4CFD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411206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52E7348-FF1B-ECD5-0E92-C63E1FE2E77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00194" y="4116851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07F867D-4754-0808-2DC7-ED41D00AD2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00193" y="272478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19EE102-13FB-2EBC-48CE-6280DDC26D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23522" y="1577428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9D17ACC-266F-9DDB-EC45-5247415A04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5" y="4112060"/>
            <a:ext cx="2371245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2B3A319-87F0-2FB5-733D-2CCF5C5702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5" y="274594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97D3610-C6DF-002C-8857-011144C72F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7" y="162010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5102C3-9D1A-D672-04C3-4675BCA81A6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25127" y="421472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Muria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E47ADD-6C2B-0BFB-E3CE-C74F9F6BDE2D}"/>
              </a:ext>
            </a:extLst>
          </p:cNvPr>
          <p:cNvSpPr txBox="1"/>
          <p:nvPr/>
        </p:nvSpPr>
        <p:spPr>
          <a:xfrm flipH="1">
            <a:off x="891779" y="421472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Kalijaga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8A163-E78C-87B3-BF92-CBFCCC47DE7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88181" y="2842225"/>
            <a:ext cx="23344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Giri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A5D0E1-2CBB-0DB7-5DF5-DC349E6FC70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25127" y="282744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Kudus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AE7240-2F0E-6F17-8AAC-FD511716918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66112" y="172276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Bonang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E34471-3A86-27C3-3E9F-477ED08626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15103" y="2842225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Drajat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2AD5CB-81E1-FD8A-A328-2E912BA18F9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44439" y="1711550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Ampel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981B82-1E55-2401-BC4D-7D2C984F7ED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88181" y="4183499"/>
            <a:ext cx="237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mic Sans MS" panose="030F0702030302020204" pitchFamily="66" charset="0"/>
              </a:rPr>
              <a:t>Sunan</a:t>
            </a:r>
            <a:r>
              <a:rPr lang="en-US" sz="2000" dirty="0">
                <a:latin typeface="Comic Sans MS" panose="030F0702030302020204" pitchFamily="66" charset="0"/>
              </a:rPr>
              <a:t> Gunung </a:t>
            </a:r>
            <a:r>
              <a:rPr lang="en-US" sz="2000" dirty="0" err="1">
                <a:latin typeface="Comic Sans MS" panose="030F0702030302020204" pitchFamily="66" charset="0"/>
              </a:rPr>
              <a:t>Jati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9" name="Rectangle: Rounded Corners 8">
            <a:hlinkClick r:id="rId10" action="ppaction://hlinksldjump"/>
            <a:extLst>
              <a:ext uri="{FF2B5EF4-FFF2-40B4-BE49-F238E27FC236}">
                <a16:creationId xmlns:a16="http://schemas.microsoft.com/office/drawing/2014/main" id="{2D0770C3-CA62-265F-C6E0-45658250DB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95500" y="-542500"/>
            <a:ext cx="13203123" cy="7642746"/>
          </a:xfrm>
          <a:prstGeom prst="roundRect">
            <a:avLst/>
          </a:prstGeom>
          <a:solidFill>
            <a:schemeClr val="tx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25EBA8A-8146-5D5A-0462-5296727BCEEA}"/>
              </a:ext>
            </a:extLst>
          </p:cNvPr>
          <p:cNvSpPr>
            <a:spLocks/>
          </p:cNvSpPr>
          <p:nvPr/>
        </p:nvSpPr>
        <p:spPr>
          <a:xfrm>
            <a:off x="595938" y="779755"/>
            <a:ext cx="10954626" cy="4728180"/>
          </a:xfrm>
          <a:prstGeom prst="roundRect">
            <a:avLst/>
          </a:prstGeom>
          <a:solidFill>
            <a:schemeClr val="bg2">
              <a:lumMod val="90000"/>
              <a:alpha val="9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DEC57B-41C1-BC1C-A012-1AFCE26841FB}"/>
              </a:ext>
            </a:extLst>
          </p:cNvPr>
          <p:cNvSpPr txBox="1"/>
          <p:nvPr/>
        </p:nvSpPr>
        <p:spPr>
          <a:xfrm>
            <a:off x="1300358" y="4519061"/>
            <a:ext cx="2241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mic Sans MS" panose="030F0702030302020204" pitchFamily="66" charset="0"/>
              </a:rPr>
              <a:t>SUNAN AMPEL</a:t>
            </a:r>
            <a:endParaRPr lang="en-ID" sz="2000" dirty="0">
              <a:latin typeface="Comic Sans MS" panose="030F0702030302020204" pitchFamily="66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100D74-EC4B-6DB0-DE03-BE40AFC8B569}"/>
              </a:ext>
            </a:extLst>
          </p:cNvPr>
          <p:cNvSpPr txBox="1"/>
          <p:nvPr/>
        </p:nvSpPr>
        <p:spPr>
          <a:xfrm>
            <a:off x="3670316" y="1247107"/>
            <a:ext cx="8071644" cy="373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2000" dirty="0">
                <a:latin typeface="+mj-lt"/>
              </a:rPr>
              <a:t>Nama </a:t>
            </a:r>
            <a:r>
              <a:rPr lang="en-ID" sz="2000" dirty="0" err="1">
                <a:latin typeface="+mj-lt"/>
              </a:rPr>
              <a:t>asli</a:t>
            </a:r>
            <a:r>
              <a:rPr lang="en-ID" sz="2000" dirty="0">
                <a:latin typeface="+mj-lt"/>
              </a:rPr>
              <a:t>             : Raden </a:t>
            </a:r>
            <a:r>
              <a:rPr lang="en-ID" sz="2000" dirty="0" err="1">
                <a:latin typeface="+mj-lt"/>
              </a:rPr>
              <a:t>Rahmat</a:t>
            </a:r>
            <a:r>
              <a:rPr lang="en-ID" sz="2000" dirty="0">
                <a:latin typeface="+mj-lt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ID" sz="2000" dirty="0">
                <a:latin typeface="+mj-lt"/>
              </a:rPr>
              <a:t>Nama lain            : </a:t>
            </a:r>
            <a:r>
              <a:rPr lang="en-ID" sz="2000" dirty="0" err="1">
                <a:latin typeface="+mj-lt"/>
              </a:rPr>
              <a:t>Sunan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Ampel</a:t>
            </a:r>
            <a:endParaRPr lang="en-ID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ID" sz="2000" dirty="0">
                <a:latin typeface="+mj-lt"/>
              </a:rPr>
              <a:t>Nama ayah         : </a:t>
            </a:r>
            <a:r>
              <a:rPr lang="en-ID" sz="2000" dirty="0" err="1">
                <a:latin typeface="+mj-lt"/>
              </a:rPr>
              <a:t>Sunan</a:t>
            </a:r>
            <a:r>
              <a:rPr lang="en-ID" sz="2000" dirty="0">
                <a:latin typeface="+mj-lt"/>
              </a:rPr>
              <a:t> Gresik</a:t>
            </a:r>
          </a:p>
          <a:p>
            <a:pPr>
              <a:lnSpc>
                <a:spcPct val="150000"/>
              </a:lnSpc>
            </a:pPr>
            <a:r>
              <a:rPr lang="en-ID" sz="2000" dirty="0">
                <a:latin typeface="+mj-lt"/>
              </a:rPr>
              <a:t>Nama </a:t>
            </a:r>
            <a:r>
              <a:rPr lang="en-ID" sz="2000" dirty="0" err="1">
                <a:latin typeface="+mj-lt"/>
              </a:rPr>
              <a:t>anak</a:t>
            </a:r>
            <a:r>
              <a:rPr lang="en-ID" sz="2000" dirty="0">
                <a:latin typeface="+mj-lt"/>
              </a:rPr>
              <a:t>         : </a:t>
            </a:r>
            <a:r>
              <a:rPr lang="en-ID" sz="2000" dirty="0" err="1">
                <a:latin typeface="+mj-lt"/>
              </a:rPr>
              <a:t>Sunan</a:t>
            </a:r>
            <a:r>
              <a:rPr lang="en-ID" sz="2000" dirty="0">
                <a:latin typeface="+mj-lt"/>
              </a:rPr>
              <a:t> Bonang, </a:t>
            </a:r>
            <a:r>
              <a:rPr lang="en-ID" sz="2000" dirty="0" err="1">
                <a:latin typeface="+mj-lt"/>
              </a:rPr>
              <a:t>Sunan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Drajat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Sunan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Demak</a:t>
            </a:r>
            <a:endParaRPr lang="en-ID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ID" sz="2000" dirty="0" err="1">
                <a:latin typeface="+mj-lt"/>
              </a:rPr>
              <a:t>Wafat</a:t>
            </a:r>
            <a:r>
              <a:rPr lang="en-ID" sz="2000" dirty="0">
                <a:latin typeface="+mj-lt"/>
              </a:rPr>
              <a:t>                    : 1481 M</a:t>
            </a:r>
          </a:p>
          <a:p>
            <a:pPr>
              <a:lnSpc>
                <a:spcPct val="150000"/>
              </a:lnSpc>
            </a:pPr>
            <a:r>
              <a:rPr lang="en-ID" sz="2000" dirty="0" err="1">
                <a:latin typeface="+mj-lt"/>
              </a:rPr>
              <a:t>Tempat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dakwah</a:t>
            </a:r>
            <a:r>
              <a:rPr lang="en-ID" sz="2000" dirty="0">
                <a:latin typeface="+mj-lt"/>
              </a:rPr>
              <a:t>    : </a:t>
            </a:r>
            <a:r>
              <a:rPr lang="en-ID" sz="2000" dirty="0" err="1">
                <a:latin typeface="+mj-lt"/>
              </a:rPr>
              <a:t>Ampel</a:t>
            </a:r>
            <a:r>
              <a:rPr lang="en-ID" sz="2000" dirty="0">
                <a:latin typeface="+mj-lt"/>
              </a:rPr>
              <a:t>, Surabaya,  </a:t>
            </a:r>
            <a:r>
              <a:rPr lang="en-ID" sz="2000" dirty="0" err="1">
                <a:latin typeface="+mj-lt"/>
              </a:rPr>
              <a:t>Jawa</a:t>
            </a:r>
            <a:r>
              <a:rPr lang="en-ID" sz="2000" dirty="0">
                <a:latin typeface="+mj-lt"/>
              </a:rPr>
              <a:t> Timur</a:t>
            </a:r>
          </a:p>
          <a:p>
            <a:pPr>
              <a:lnSpc>
                <a:spcPct val="150000"/>
              </a:lnSpc>
            </a:pPr>
            <a:r>
              <a:rPr lang="en-ID" sz="2000" dirty="0" err="1">
                <a:latin typeface="+mj-lt"/>
              </a:rPr>
              <a:t>Makam</a:t>
            </a:r>
            <a:r>
              <a:rPr lang="en-ID" sz="2000" dirty="0">
                <a:latin typeface="+mj-lt"/>
              </a:rPr>
              <a:t>                  : </a:t>
            </a:r>
            <a:r>
              <a:rPr lang="en-ID" sz="2000" dirty="0" err="1">
                <a:latin typeface="+mj-lt"/>
              </a:rPr>
              <a:t>Ampel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Denta</a:t>
            </a:r>
            <a:r>
              <a:rPr lang="en-ID" sz="2000" dirty="0">
                <a:latin typeface="+mj-lt"/>
              </a:rPr>
              <a:t>, Surabaya</a:t>
            </a:r>
          </a:p>
          <a:p>
            <a:pPr>
              <a:lnSpc>
                <a:spcPct val="150000"/>
              </a:lnSpc>
            </a:pPr>
            <a:endParaRPr lang="en-ID" sz="2000" dirty="0">
              <a:latin typeface="+mj-lt"/>
            </a:endParaRPr>
          </a:p>
        </p:txBody>
      </p:sp>
      <p:pic>
        <p:nvPicPr>
          <p:cNvPr id="37" name="Graphic 36" descr="Back outline">
            <a:hlinkClick r:id="rId11" action="ppaction://hlinksldjump"/>
            <a:extLst>
              <a:ext uri="{FF2B5EF4-FFF2-40B4-BE49-F238E27FC236}">
                <a16:creationId xmlns:a16="http://schemas.microsoft.com/office/drawing/2014/main" id="{463BF5E4-5DFC-3DA9-EBD0-5C5E2BE096F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180111" y="4329141"/>
            <a:ext cx="925782" cy="925782"/>
          </a:xfrm>
          <a:prstGeom prst="rect">
            <a:avLst/>
          </a:prstGeom>
        </p:spPr>
      </p:pic>
      <p:pic>
        <p:nvPicPr>
          <p:cNvPr id="2" name="Picture 16">
            <a:extLst>
              <a:ext uri="{FF2B5EF4-FFF2-40B4-BE49-F238E27FC236}">
                <a16:creationId xmlns:a16="http://schemas.microsoft.com/office/drawing/2014/main" id="{DE2FF657-5E02-F66B-86FD-00F8A53F42C1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4711" t="2659" r="3011"/>
          <a:stretch>
            <a:fillRect/>
          </a:stretch>
        </p:blipFill>
        <p:spPr>
          <a:xfrm>
            <a:off x="1140041" y="1350066"/>
            <a:ext cx="2394906" cy="30775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613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9C6D75-4D47-21EE-74DC-7788FBEEEA28}"/>
              </a:ext>
            </a:extLst>
          </p:cNvPr>
          <p:cNvSpPr/>
          <p:nvPr/>
        </p:nvSpPr>
        <p:spPr>
          <a:xfrm>
            <a:off x="-22747" y="-265021"/>
            <a:ext cx="12237493" cy="1132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4BC42B-6790-E943-5269-CB1AC554A73F}"/>
              </a:ext>
            </a:extLst>
          </p:cNvPr>
          <p:cNvSpPr/>
          <p:nvPr/>
        </p:nvSpPr>
        <p:spPr>
          <a:xfrm>
            <a:off x="-45495" y="6005014"/>
            <a:ext cx="12237493" cy="852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27D6B6-0A51-47C6-422E-27EDC1A479D9}"/>
              </a:ext>
            </a:extLst>
          </p:cNvPr>
          <p:cNvSpPr txBox="1"/>
          <p:nvPr/>
        </p:nvSpPr>
        <p:spPr>
          <a:xfrm flipH="1">
            <a:off x="8360331" y="6169896"/>
            <a:ext cx="3234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 KELAS VIII SMP/MTs</a:t>
            </a:r>
            <a:endParaRPr lang="en-ID" sz="2800" dirty="0">
              <a:solidFill>
                <a:schemeClr val="bg2"/>
              </a:solidFill>
            </a:endParaRPr>
          </a:p>
        </p:txBody>
      </p:sp>
      <p:pic>
        <p:nvPicPr>
          <p:cNvPr id="22" name="Graphic 21" descr="Hamburger Menu Icon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25DD70C1-4E4E-A0DC-3F71-AD434965EE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172" y="73183"/>
            <a:ext cx="1663345" cy="852985"/>
          </a:xfrm>
          <a:prstGeom prst="rect">
            <a:avLst/>
          </a:prstGeom>
        </p:spPr>
      </p:pic>
      <p:pic>
        <p:nvPicPr>
          <p:cNvPr id="24" name="Graphic 23" descr="Information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3C2D195B-CBFA-CBC3-1086-7A5E160368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14774" y="219595"/>
            <a:ext cx="560159" cy="56015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84E188-7A68-330F-09AD-774ED8E06D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162010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48FD7-ADE5-F2C4-E773-2D84E2DC823C}"/>
              </a:ext>
            </a:extLst>
          </p:cNvPr>
          <p:cNvSpPr txBox="1"/>
          <p:nvPr/>
        </p:nvSpPr>
        <p:spPr>
          <a:xfrm flipH="1">
            <a:off x="892891" y="1739762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Gresik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DF60AA2-B683-D1EF-E373-04CCEC379C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2774887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1D8E5E0-22F2-3EF0-7D37-3D178D4CFD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411206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52E7348-FF1B-ECD5-0E92-C63E1FE2E77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00194" y="4116851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07F867D-4754-0808-2DC7-ED41D00AD2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00193" y="272478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19EE102-13FB-2EBC-48CE-6280DDC26D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23522" y="1577428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9D17ACC-266F-9DDB-EC45-5247415A04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5" y="4112060"/>
            <a:ext cx="2371245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2B3A319-87F0-2FB5-733D-2CCF5C5702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5" y="274594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97D3610-C6DF-002C-8857-011144C72F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7" y="162010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5102C3-9D1A-D672-04C3-4675BCA81A6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25127" y="421472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Muria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E47ADD-6C2B-0BFB-E3CE-C74F9F6BDE2D}"/>
              </a:ext>
            </a:extLst>
          </p:cNvPr>
          <p:cNvSpPr txBox="1"/>
          <p:nvPr/>
        </p:nvSpPr>
        <p:spPr>
          <a:xfrm flipH="1">
            <a:off x="891779" y="421472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Kalijaga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8A163-E78C-87B3-BF92-CBFCCC47DE7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88181" y="2842225"/>
            <a:ext cx="23344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Giri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A5D0E1-2CBB-0DB7-5DF5-DC349E6FC70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25127" y="282744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Kudus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AE7240-2F0E-6F17-8AAC-FD511716918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66112" y="172276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Bonang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E34471-3A86-27C3-3E9F-477ED08626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15103" y="2842225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Drajat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2AD5CB-81E1-FD8A-A328-2E912BA18F9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44439" y="1711550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Ampel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981B82-1E55-2401-BC4D-7D2C984F7ED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88181" y="4183499"/>
            <a:ext cx="237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mic Sans MS" panose="030F0702030302020204" pitchFamily="66" charset="0"/>
              </a:rPr>
              <a:t>Sunan</a:t>
            </a:r>
            <a:r>
              <a:rPr lang="en-US" sz="2000" dirty="0">
                <a:latin typeface="Comic Sans MS" panose="030F0702030302020204" pitchFamily="66" charset="0"/>
              </a:rPr>
              <a:t> Gunung </a:t>
            </a:r>
            <a:r>
              <a:rPr lang="en-US" sz="2000" dirty="0" err="1">
                <a:latin typeface="Comic Sans MS" panose="030F0702030302020204" pitchFamily="66" charset="0"/>
              </a:rPr>
              <a:t>Jati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9" name="Rectangle: Rounded Corners 8">
            <a:hlinkClick r:id="rId10" action="ppaction://hlinksldjump"/>
            <a:extLst>
              <a:ext uri="{FF2B5EF4-FFF2-40B4-BE49-F238E27FC236}">
                <a16:creationId xmlns:a16="http://schemas.microsoft.com/office/drawing/2014/main" id="{2D0770C3-CA62-265F-C6E0-45658250DB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95500" y="-542500"/>
            <a:ext cx="13203123" cy="7642746"/>
          </a:xfrm>
          <a:prstGeom prst="roundRect">
            <a:avLst/>
          </a:prstGeom>
          <a:solidFill>
            <a:schemeClr val="tx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25EBA8A-8146-5D5A-0462-5296727BCEEA}"/>
              </a:ext>
            </a:extLst>
          </p:cNvPr>
          <p:cNvSpPr>
            <a:spLocks/>
          </p:cNvSpPr>
          <p:nvPr/>
        </p:nvSpPr>
        <p:spPr>
          <a:xfrm>
            <a:off x="595938" y="570854"/>
            <a:ext cx="10954626" cy="5269277"/>
          </a:xfrm>
          <a:prstGeom prst="roundRect">
            <a:avLst/>
          </a:prstGeom>
          <a:solidFill>
            <a:schemeClr val="bg2">
              <a:lumMod val="90000"/>
              <a:alpha val="9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DEC57B-41C1-BC1C-A012-1AFCE26841FB}"/>
              </a:ext>
            </a:extLst>
          </p:cNvPr>
          <p:cNvSpPr txBox="1"/>
          <p:nvPr/>
        </p:nvSpPr>
        <p:spPr>
          <a:xfrm>
            <a:off x="3081636" y="802730"/>
            <a:ext cx="57654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100" dirty="0">
                <a:latin typeface="Comic Sans MS" panose="030F0702030302020204" pitchFamily="66" charset="0"/>
              </a:rPr>
              <a:t>PERJUANGAN DAKWAH SUNAN AMPEL</a:t>
            </a:r>
          </a:p>
          <a:p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100D74-EC4B-6DB0-DE03-BE40AFC8B569}"/>
              </a:ext>
            </a:extLst>
          </p:cNvPr>
          <p:cNvSpPr txBox="1"/>
          <p:nvPr/>
        </p:nvSpPr>
        <p:spPr>
          <a:xfrm>
            <a:off x="843684" y="1252687"/>
            <a:ext cx="10399671" cy="4199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2000" dirty="0" err="1">
                <a:latin typeface="+mj-lt"/>
              </a:rPr>
              <a:t>Sunan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Ampel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datang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Jawa</a:t>
            </a:r>
            <a:r>
              <a:rPr lang="en-ID" sz="2000" dirty="0">
                <a:latin typeface="+mj-lt"/>
              </a:rPr>
              <a:t> pada </a:t>
            </a:r>
            <a:r>
              <a:rPr lang="en-ID" sz="2000" dirty="0" err="1">
                <a:latin typeface="+mj-lt"/>
              </a:rPr>
              <a:t>tahun</a:t>
            </a:r>
            <a:r>
              <a:rPr lang="en-ID" sz="2000" dirty="0">
                <a:latin typeface="+mj-lt"/>
              </a:rPr>
              <a:t> 1443. Lalu pada </a:t>
            </a:r>
            <a:r>
              <a:rPr lang="en-ID" sz="2000" dirty="0" err="1">
                <a:latin typeface="+mj-lt"/>
              </a:rPr>
              <a:t>tahun</a:t>
            </a:r>
            <a:r>
              <a:rPr lang="en-ID" sz="2000" dirty="0">
                <a:latin typeface="+mj-lt"/>
              </a:rPr>
              <a:t> 1479 </a:t>
            </a:r>
            <a:r>
              <a:rPr lang="en-ID" sz="2000" dirty="0" err="1">
                <a:latin typeface="+mj-lt"/>
              </a:rPr>
              <a:t>mendirikan</a:t>
            </a:r>
            <a:r>
              <a:rPr lang="en-ID" sz="2000" dirty="0">
                <a:latin typeface="+mj-lt"/>
              </a:rPr>
              <a:t> Masjid Agung </a:t>
            </a:r>
            <a:r>
              <a:rPr lang="en-ID" sz="2000" dirty="0" err="1">
                <a:latin typeface="+mj-lt"/>
              </a:rPr>
              <a:t>Demak</a:t>
            </a:r>
            <a:r>
              <a:rPr lang="en-ID" sz="2000" dirty="0">
                <a:latin typeface="+mj-lt"/>
              </a:rPr>
              <a:t> dan </a:t>
            </a:r>
            <a:r>
              <a:rPr lang="en-ID" sz="2000" dirty="0" err="1">
                <a:latin typeface="+mj-lt"/>
              </a:rPr>
              <a:t>menjadi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penerus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untuk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melanjutkan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dakwah</a:t>
            </a:r>
            <a:r>
              <a:rPr lang="en-ID" sz="2000" dirty="0">
                <a:latin typeface="+mj-lt"/>
              </a:rPr>
              <a:t> di </a:t>
            </a:r>
            <a:r>
              <a:rPr lang="en-ID" sz="2000" dirty="0" err="1">
                <a:latin typeface="+mj-lt"/>
              </a:rPr>
              <a:t>Demak</a:t>
            </a:r>
            <a:r>
              <a:rPr lang="en-ID" sz="2000" dirty="0">
                <a:latin typeface="+mj-lt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ID" sz="2000" dirty="0" err="1">
                <a:latin typeface="+mj-lt"/>
              </a:rPr>
              <a:t>Awalnya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Sunan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Ampel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berdakwah</a:t>
            </a:r>
            <a:r>
              <a:rPr lang="en-ID" sz="2000" dirty="0">
                <a:latin typeface="+mj-lt"/>
              </a:rPr>
              <a:t> di </a:t>
            </a:r>
            <a:r>
              <a:rPr lang="en-ID" sz="2000" dirty="0" err="1">
                <a:latin typeface="+mj-lt"/>
              </a:rPr>
              <a:t>sekitar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lingkungan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Majapahit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atas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ijin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dari</a:t>
            </a:r>
            <a:r>
              <a:rPr lang="en-ID" sz="2000" dirty="0">
                <a:latin typeface="+mj-lt"/>
              </a:rPr>
              <a:t> Prabu </a:t>
            </a:r>
            <a:r>
              <a:rPr lang="en-ID" sz="2000" dirty="0" err="1">
                <a:latin typeface="+mj-lt"/>
              </a:rPr>
              <a:t>Brawijaya</a:t>
            </a:r>
            <a:r>
              <a:rPr lang="en-ID" sz="2000" dirty="0">
                <a:latin typeface="+mj-lt"/>
              </a:rPr>
              <a:t> V. </a:t>
            </a:r>
            <a:r>
              <a:rPr lang="en-ID" sz="2000" dirty="0" err="1">
                <a:latin typeface="+mj-lt"/>
              </a:rPr>
              <a:t>Kemudian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beliau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melakukan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perjalanan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Ampeldenta</a:t>
            </a:r>
            <a:r>
              <a:rPr lang="en-ID" sz="2000" dirty="0">
                <a:latin typeface="+mj-lt"/>
              </a:rPr>
              <a:t>. Di sana, </a:t>
            </a:r>
            <a:r>
              <a:rPr lang="en-ID" sz="2000" dirty="0" err="1">
                <a:latin typeface="+mj-lt"/>
              </a:rPr>
              <a:t>membangun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pondok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pesantren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untuk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mengajari</a:t>
            </a:r>
            <a:r>
              <a:rPr lang="en-ID" sz="2000" dirty="0">
                <a:latin typeface="+mj-lt"/>
              </a:rPr>
              <a:t> agama. </a:t>
            </a:r>
            <a:r>
              <a:rPr lang="en-ID" sz="2000" dirty="0" err="1">
                <a:latin typeface="+mj-lt"/>
              </a:rPr>
              <a:t>Kemudian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membuat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kerajinan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anyaman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berbentuk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kipas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dari</a:t>
            </a:r>
            <a:r>
              <a:rPr lang="en-ID" sz="2000" dirty="0">
                <a:latin typeface="+mj-lt"/>
              </a:rPr>
              <a:t> rotan dan </a:t>
            </a:r>
            <a:r>
              <a:rPr lang="en-ID" sz="2000" dirty="0" err="1">
                <a:latin typeface="+mj-lt"/>
              </a:rPr>
              <a:t>akar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tumbuh-tumbuhan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yg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bisa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menyembuhkan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sakit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batuk</a:t>
            </a:r>
            <a:r>
              <a:rPr lang="en-ID" sz="2000" dirty="0">
                <a:latin typeface="+mj-lt"/>
              </a:rPr>
              <a:t> dan </a:t>
            </a:r>
            <a:r>
              <a:rPr lang="en-ID" sz="2000" dirty="0" err="1">
                <a:latin typeface="+mj-lt"/>
              </a:rPr>
              <a:t>demam</a:t>
            </a:r>
            <a:r>
              <a:rPr lang="en-ID" sz="2000" dirty="0">
                <a:latin typeface="+mj-lt"/>
              </a:rPr>
              <a:t>. </a:t>
            </a:r>
            <a:r>
              <a:rPr lang="en-ID" sz="2000" dirty="0" err="1">
                <a:latin typeface="+mj-lt"/>
              </a:rPr>
              <a:t>Kipas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tersebut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kemudian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dibagikan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kepada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penduduk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dengan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bayaran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ucapan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kalimat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syahadat</a:t>
            </a:r>
            <a:r>
              <a:rPr lang="en-ID" sz="2000" dirty="0">
                <a:latin typeface="+mj-lt"/>
              </a:rPr>
              <a:t>. </a:t>
            </a:r>
            <a:r>
              <a:rPr lang="en-ID" sz="2000" dirty="0" err="1">
                <a:latin typeface="+mj-lt"/>
              </a:rPr>
              <a:t>Setiap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pesantren</a:t>
            </a:r>
            <a:r>
              <a:rPr lang="en-ID" sz="2000" dirty="0">
                <a:latin typeface="+mj-lt"/>
              </a:rPr>
              <a:t> yang </a:t>
            </a:r>
            <a:r>
              <a:rPr lang="en-ID" sz="2000" dirty="0" err="1">
                <a:latin typeface="+mj-lt"/>
              </a:rPr>
              <a:t>dibangun</a:t>
            </a:r>
            <a:r>
              <a:rPr lang="en-ID" sz="2000" dirty="0">
                <a:latin typeface="+mj-lt"/>
              </a:rPr>
              <a:t> oleh </a:t>
            </a:r>
            <a:r>
              <a:rPr lang="en-ID" sz="2000" dirty="0" err="1">
                <a:latin typeface="+mj-lt"/>
              </a:rPr>
              <a:t>Sunan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Ampel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menjadi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pusat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pendidikan</a:t>
            </a:r>
            <a:r>
              <a:rPr lang="en-ID" sz="2000" dirty="0">
                <a:latin typeface="+mj-lt"/>
              </a:rPr>
              <a:t> yang </a:t>
            </a:r>
            <a:r>
              <a:rPr lang="en-ID" sz="2000" dirty="0" err="1">
                <a:latin typeface="+mj-lt"/>
              </a:rPr>
              <a:t>memiliki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pengaruh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bagi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sekitarnya</a:t>
            </a:r>
            <a:r>
              <a:rPr lang="en-ID" sz="2000" dirty="0">
                <a:latin typeface="+mj-lt"/>
              </a:rPr>
              <a:t>. </a:t>
            </a:r>
          </a:p>
          <a:p>
            <a:pPr>
              <a:lnSpc>
                <a:spcPct val="150000"/>
              </a:lnSpc>
            </a:pPr>
            <a:endParaRPr lang="en-ID" sz="2000" dirty="0">
              <a:latin typeface="+mj-lt"/>
            </a:endParaRPr>
          </a:p>
        </p:txBody>
      </p:sp>
      <p:pic>
        <p:nvPicPr>
          <p:cNvPr id="37" name="Graphic 36" descr="Back outline">
            <a:hlinkClick r:id="rId11" action="ppaction://hlinksldjump"/>
            <a:extLst>
              <a:ext uri="{FF2B5EF4-FFF2-40B4-BE49-F238E27FC236}">
                <a16:creationId xmlns:a16="http://schemas.microsoft.com/office/drawing/2014/main" id="{463BF5E4-5DFC-3DA9-EBD0-5C5E2BE096F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180111" y="4803439"/>
            <a:ext cx="925782" cy="9257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861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30345-1FB6-E82B-1033-7290BB779748}"/>
              </a:ext>
            </a:extLst>
          </p:cNvPr>
          <p:cNvSpPr>
            <a:spLocks/>
          </p:cNvSpPr>
          <p:nvPr/>
        </p:nvSpPr>
        <p:spPr>
          <a:xfrm>
            <a:off x="-15515" y="860365"/>
            <a:ext cx="12260241" cy="5137270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9C6D75-4D47-21EE-74DC-7788FBEEEA28}"/>
              </a:ext>
            </a:extLst>
          </p:cNvPr>
          <p:cNvSpPr/>
          <p:nvPr/>
        </p:nvSpPr>
        <p:spPr>
          <a:xfrm>
            <a:off x="-22747" y="-265021"/>
            <a:ext cx="12237493" cy="1132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4BC42B-6790-E943-5269-CB1AC554A73F}"/>
              </a:ext>
            </a:extLst>
          </p:cNvPr>
          <p:cNvSpPr/>
          <p:nvPr/>
        </p:nvSpPr>
        <p:spPr>
          <a:xfrm>
            <a:off x="-45495" y="6005014"/>
            <a:ext cx="12237493" cy="852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27D6B6-0A51-47C6-422E-27EDC1A479D9}"/>
              </a:ext>
            </a:extLst>
          </p:cNvPr>
          <p:cNvSpPr txBox="1"/>
          <p:nvPr/>
        </p:nvSpPr>
        <p:spPr>
          <a:xfrm flipH="1">
            <a:off x="8360331" y="6169896"/>
            <a:ext cx="3234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 KELAS VIII SMP/MTs</a:t>
            </a:r>
            <a:endParaRPr lang="en-ID" sz="2800" dirty="0">
              <a:solidFill>
                <a:schemeClr val="bg2"/>
              </a:solidFill>
            </a:endParaRPr>
          </a:p>
        </p:txBody>
      </p:sp>
      <p:pic>
        <p:nvPicPr>
          <p:cNvPr id="22" name="Graphic 21" descr="Hamburger Menu Icon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25DD70C1-4E4E-A0DC-3F71-AD434965EE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172" y="73183"/>
            <a:ext cx="1663345" cy="852985"/>
          </a:xfrm>
          <a:prstGeom prst="rect">
            <a:avLst/>
          </a:prstGeom>
        </p:spPr>
      </p:pic>
      <p:pic>
        <p:nvPicPr>
          <p:cNvPr id="24" name="Graphic 23" descr="Information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3C2D195B-CBFA-CBC3-1086-7A5E160368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14774" y="219595"/>
            <a:ext cx="560159" cy="56015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84E188-7A68-330F-09AD-774ED8E06D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162010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48FD7-ADE5-F2C4-E773-2D84E2DC823C}"/>
              </a:ext>
            </a:extLst>
          </p:cNvPr>
          <p:cNvSpPr txBox="1"/>
          <p:nvPr/>
        </p:nvSpPr>
        <p:spPr>
          <a:xfrm flipH="1">
            <a:off x="892891" y="1739762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Gresik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DF60AA2-B683-D1EF-E373-04CCEC379C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2774887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1D8E5E0-22F2-3EF0-7D37-3D178D4CFD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411206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52E7348-FF1B-ECD5-0E92-C63E1FE2E77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00194" y="4116851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07F867D-4754-0808-2DC7-ED41D00AD2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00193" y="272478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19EE102-13FB-2EBC-48CE-6280DDC26D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23522" y="1577428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9D17ACC-266F-9DDB-EC45-5247415A04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5" y="4112060"/>
            <a:ext cx="2371245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2B3A319-87F0-2FB5-733D-2CCF5C5702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5" y="274594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97D3610-C6DF-002C-8857-011144C72F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7" y="162010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5102C3-9D1A-D672-04C3-4675BCA81A6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25127" y="421472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Muria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E47ADD-6C2B-0BFB-E3CE-C74F9F6BDE2D}"/>
              </a:ext>
            </a:extLst>
          </p:cNvPr>
          <p:cNvSpPr txBox="1"/>
          <p:nvPr/>
        </p:nvSpPr>
        <p:spPr>
          <a:xfrm flipH="1">
            <a:off x="891779" y="421472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Kalijaga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8A163-E78C-87B3-BF92-CBFCCC47DE7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88181" y="2842225"/>
            <a:ext cx="23344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Giri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A5D0E1-2CBB-0DB7-5DF5-DC349E6FC70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25127" y="282744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Kudus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AE7240-2F0E-6F17-8AAC-FD511716918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66112" y="172276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Bonang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E34471-3A86-27C3-3E9F-477ED08626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15103" y="2842225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Drajat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2AD5CB-81E1-FD8A-A328-2E912BA18F9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44439" y="1711550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Ampel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981B82-1E55-2401-BC4D-7D2C984F7ED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88181" y="4183499"/>
            <a:ext cx="237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mic Sans MS" panose="030F0702030302020204" pitchFamily="66" charset="0"/>
              </a:rPr>
              <a:t>Sunan</a:t>
            </a:r>
            <a:r>
              <a:rPr lang="en-US" sz="2000" dirty="0">
                <a:latin typeface="Comic Sans MS" panose="030F0702030302020204" pitchFamily="66" charset="0"/>
              </a:rPr>
              <a:t> Gunung </a:t>
            </a:r>
            <a:r>
              <a:rPr lang="en-US" sz="2000" dirty="0" err="1">
                <a:latin typeface="Comic Sans MS" panose="030F0702030302020204" pitchFamily="66" charset="0"/>
              </a:rPr>
              <a:t>Jati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9" name="Rectangle: Rounded Corners 8">
            <a:hlinkClick r:id="rId10" action="ppaction://hlinksldjump"/>
            <a:extLst>
              <a:ext uri="{FF2B5EF4-FFF2-40B4-BE49-F238E27FC236}">
                <a16:creationId xmlns:a16="http://schemas.microsoft.com/office/drawing/2014/main" id="{2D0770C3-CA62-265F-C6E0-45658250DB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95500" y="-542500"/>
            <a:ext cx="13203123" cy="7642746"/>
          </a:xfrm>
          <a:prstGeom prst="roundRect">
            <a:avLst/>
          </a:prstGeom>
          <a:solidFill>
            <a:schemeClr val="tx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25EBA8A-8146-5D5A-0462-5296727BCEEA}"/>
              </a:ext>
            </a:extLst>
          </p:cNvPr>
          <p:cNvSpPr>
            <a:spLocks/>
          </p:cNvSpPr>
          <p:nvPr/>
        </p:nvSpPr>
        <p:spPr>
          <a:xfrm>
            <a:off x="593335" y="317773"/>
            <a:ext cx="10954626" cy="5852124"/>
          </a:xfrm>
          <a:prstGeom prst="roundRect">
            <a:avLst/>
          </a:prstGeom>
          <a:solidFill>
            <a:schemeClr val="bg2">
              <a:lumMod val="90000"/>
              <a:alpha val="9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DEC57B-41C1-BC1C-A012-1AFCE26841FB}"/>
              </a:ext>
            </a:extLst>
          </p:cNvPr>
          <p:cNvSpPr txBox="1"/>
          <p:nvPr/>
        </p:nvSpPr>
        <p:spPr>
          <a:xfrm>
            <a:off x="3712960" y="355025"/>
            <a:ext cx="576548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100" dirty="0">
                <a:latin typeface="Comic Sans MS" panose="030F0702030302020204" pitchFamily="66" charset="0"/>
              </a:rPr>
              <a:t>CARA DAKWAH SUNAN AMPEL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100D74-EC4B-6DB0-DE03-BE40AFC8B569}"/>
              </a:ext>
            </a:extLst>
          </p:cNvPr>
          <p:cNvSpPr txBox="1"/>
          <p:nvPr/>
        </p:nvSpPr>
        <p:spPr>
          <a:xfrm>
            <a:off x="826021" y="589988"/>
            <a:ext cx="10399671" cy="558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2000" dirty="0" err="1">
                <a:latin typeface="+mj-lt"/>
              </a:rPr>
              <a:t>Dalam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menjalankan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dakwahnya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Sunan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Ampel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memiliki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sebuah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filosofi</a:t>
            </a:r>
            <a:r>
              <a:rPr lang="en-ID" sz="2000" dirty="0">
                <a:latin typeface="+mj-lt"/>
              </a:rPr>
              <a:t> yang </a:t>
            </a:r>
            <a:r>
              <a:rPr lang="en-ID" sz="2000" dirty="0" err="1">
                <a:latin typeface="+mj-lt"/>
              </a:rPr>
              <a:t>bertujuan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untuk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memperbaiki</a:t>
            </a:r>
            <a:r>
              <a:rPr lang="en-ID" sz="2000" dirty="0">
                <a:latin typeface="+mj-lt"/>
              </a:rPr>
              <a:t> dan </a:t>
            </a:r>
            <a:r>
              <a:rPr lang="en-ID" sz="2000" dirty="0" err="1">
                <a:latin typeface="+mj-lt"/>
              </a:rPr>
              <a:t>merubah</a:t>
            </a:r>
            <a:r>
              <a:rPr lang="en-ID" sz="2000" dirty="0">
                <a:latin typeface="+mj-lt"/>
              </a:rPr>
              <a:t> moral </a:t>
            </a:r>
            <a:r>
              <a:rPr lang="en-ID" sz="2000" dirty="0" err="1">
                <a:latin typeface="+mj-lt"/>
              </a:rPr>
              <a:t>masyarakat</a:t>
            </a:r>
            <a:r>
              <a:rPr lang="en-ID" sz="2000" dirty="0">
                <a:latin typeface="+mj-lt"/>
              </a:rPr>
              <a:t> agar </a:t>
            </a:r>
            <a:r>
              <a:rPr lang="en-ID" sz="2000" dirty="0" err="1">
                <a:latin typeface="+mj-lt"/>
              </a:rPr>
              <a:t>lebih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baik</a:t>
            </a:r>
            <a:r>
              <a:rPr lang="en-ID" sz="2000" dirty="0">
                <a:latin typeface="+mj-lt"/>
              </a:rPr>
              <a:t>. </a:t>
            </a:r>
            <a:r>
              <a:rPr lang="en-ID" sz="2000" dirty="0" err="1">
                <a:latin typeface="+mj-lt"/>
              </a:rPr>
              <a:t>Ajaran</a:t>
            </a:r>
            <a:r>
              <a:rPr lang="en-ID" sz="2000" dirty="0">
                <a:latin typeface="+mj-lt"/>
              </a:rPr>
              <a:t> yang </a:t>
            </a:r>
            <a:r>
              <a:rPr lang="en-ID" sz="2000" dirty="0" err="1">
                <a:latin typeface="+mj-lt"/>
              </a:rPr>
              <a:t>diajarkan</a:t>
            </a:r>
            <a:r>
              <a:rPr lang="en-ID" sz="2000" dirty="0">
                <a:latin typeface="+mj-lt"/>
              </a:rPr>
              <a:t> oleh </a:t>
            </a:r>
            <a:r>
              <a:rPr lang="en-ID" sz="2000" dirty="0" err="1">
                <a:latin typeface="+mj-lt"/>
              </a:rPr>
              <a:t>Sunan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Ampel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adalah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ajaran</a:t>
            </a:r>
            <a:r>
              <a:rPr lang="en-ID" sz="2000" dirty="0">
                <a:latin typeface="+mj-lt"/>
              </a:rPr>
              <a:t> "</a:t>
            </a:r>
            <a:r>
              <a:rPr lang="en-ID" sz="2000" dirty="0" err="1">
                <a:latin typeface="+mj-lt"/>
              </a:rPr>
              <a:t>Moh</a:t>
            </a:r>
            <a:r>
              <a:rPr lang="en-ID" sz="2000" dirty="0">
                <a:latin typeface="+mj-lt"/>
              </a:rPr>
              <a:t> Limo". </a:t>
            </a:r>
            <a:r>
              <a:rPr lang="en-ID" sz="2000" dirty="0" err="1">
                <a:latin typeface="+mj-lt"/>
              </a:rPr>
              <a:t>Dalam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bahasa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Jawa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Moh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artinya</a:t>
            </a:r>
            <a:r>
              <a:rPr lang="en-ID" sz="2000" dirty="0">
                <a:latin typeface="+mj-lt"/>
              </a:rPr>
              <a:t> "</a:t>
            </a:r>
            <a:r>
              <a:rPr lang="en-ID" sz="2000" dirty="0" err="1">
                <a:latin typeface="+mj-lt"/>
              </a:rPr>
              <a:t>tidak</a:t>
            </a:r>
            <a:r>
              <a:rPr lang="en-ID" sz="2000" dirty="0">
                <a:latin typeface="+mj-lt"/>
              </a:rPr>
              <a:t>" dan "</a:t>
            </a:r>
            <a:r>
              <a:rPr lang="en-ID" sz="2000" dirty="0" err="1">
                <a:latin typeface="+mj-lt"/>
              </a:rPr>
              <a:t>limo"berarti</a:t>
            </a:r>
            <a:r>
              <a:rPr lang="en-ID" sz="2000" dirty="0">
                <a:latin typeface="+mj-lt"/>
              </a:rPr>
              <a:t> "lima". </a:t>
            </a:r>
          </a:p>
          <a:p>
            <a:pPr>
              <a:lnSpc>
                <a:spcPct val="150000"/>
              </a:lnSpc>
            </a:pPr>
            <a:r>
              <a:rPr lang="en-ID" sz="2000" dirty="0">
                <a:latin typeface="+mj-lt"/>
              </a:rPr>
              <a:t>Adapun </a:t>
            </a:r>
            <a:r>
              <a:rPr lang="en-ID" sz="2000" dirty="0" err="1">
                <a:latin typeface="+mj-lt"/>
              </a:rPr>
              <a:t>isi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dari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ajaran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Moh</a:t>
            </a:r>
            <a:r>
              <a:rPr lang="en-ID" sz="2000" dirty="0">
                <a:latin typeface="+mj-lt"/>
              </a:rPr>
              <a:t> Limo </a:t>
            </a:r>
            <a:r>
              <a:rPr lang="en-ID" sz="2000" dirty="0" err="1">
                <a:latin typeface="+mj-lt"/>
              </a:rPr>
              <a:t>adalah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sebagai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berikut</a:t>
            </a:r>
            <a:r>
              <a:rPr lang="en-ID" sz="2000" dirty="0">
                <a:latin typeface="+mj-lt"/>
              </a:rPr>
              <a:t> : </a:t>
            </a:r>
          </a:p>
          <a:p>
            <a:pPr>
              <a:lnSpc>
                <a:spcPct val="150000"/>
              </a:lnSpc>
            </a:pPr>
            <a:r>
              <a:rPr lang="en-ID" sz="2000" dirty="0">
                <a:latin typeface="+mj-lt"/>
              </a:rPr>
              <a:t>1. </a:t>
            </a:r>
            <a:r>
              <a:rPr lang="en-ID" sz="2000" dirty="0" err="1">
                <a:latin typeface="+mj-lt"/>
              </a:rPr>
              <a:t>Moh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Mabuk</a:t>
            </a:r>
            <a:r>
              <a:rPr lang="en-ID" sz="2000" dirty="0">
                <a:latin typeface="+mj-lt"/>
              </a:rPr>
              <a:t> (</a:t>
            </a:r>
            <a:r>
              <a:rPr lang="en-ID" sz="2000" dirty="0" err="1">
                <a:latin typeface="+mj-lt"/>
              </a:rPr>
              <a:t>tidak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mabuk</a:t>
            </a:r>
            <a:r>
              <a:rPr lang="en-ID" sz="2000" dirty="0">
                <a:latin typeface="+mj-lt"/>
              </a:rPr>
              <a:t>/</a:t>
            </a:r>
            <a:r>
              <a:rPr lang="en-ID" sz="2000" dirty="0" err="1">
                <a:latin typeface="+mj-lt"/>
              </a:rPr>
              <a:t>minum-minuman</a:t>
            </a:r>
            <a:r>
              <a:rPr lang="en-ID" sz="2000" dirty="0">
                <a:latin typeface="+mj-lt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ID" sz="2000" dirty="0">
                <a:latin typeface="+mj-lt"/>
              </a:rPr>
              <a:t>2. </a:t>
            </a:r>
            <a:r>
              <a:rPr lang="en-ID" sz="2000" dirty="0" err="1">
                <a:latin typeface="+mj-lt"/>
              </a:rPr>
              <a:t>Moh</a:t>
            </a:r>
            <a:r>
              <a:rPr lang="en-ID" sz="2000" dirty="0">
                <a:latin typeface="+mj-lt"/>
              </a:rPr>
              <a:t> Main (</a:t>
            </a:r>
            <a:r>
              <a:rPr lang="en-ID" sz="2000" dirty="0" err="1">
                <a:latin typeface="+mj-lt"/>
              </a:rPr>
              <a:t>tidak</a:t>
            </a:r>
            <a:r>
              <a:rPr lang="en-ID" sz="2000" dirty="0">
                <a:latin typeface="+mj-lt"/>
              </a:rPr>
              <a:t> main/</a:t>
            </a:r>
            <a:r>
              <a:rPr lang="en-ID" sz="2000" dirty="0" err="1">
                <a:latin typeface="+mj-lt"/>
              </a:rPr>
              <a:t>judi</a:t>
            </a:r>
            <a:r>
              <a:rPr lang="en-ID" sz="2000" dirty="0">
                <a:latin typeface="+mj-lt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ID" sz="2000" dirty="0">
                <a:latin typeface="+mj-lt"/>
              </a:rPr>
              <a:t>3. </a:t>
            </a:r>
            <a:r>
              <a:rPr lang="en-ID" sz="2000" dirty="0" err="1">
                <a:latin typeface="+mj-lt"/>
              </a:rPr>
              <a:t>Moh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Madon</a:t>
            </a:r>
            <a:r>
              <a:rPr lang="en-ID" sz="2000" dirty="0">
                <a:latin typeface="+mj-lt"/>
              </a:rPr>
              <a:t> (</a:t>
            </a:r>
            <a:r>
              <a:rPr lang="en-ID" sz="2000" dirty="0" err="1">
                <a:latin typeface="+mj-lt"/>
              </a:rPr>
              <a:t>tidak</a:t>
            </a:r>
            <a:r>
              <a:rPr lang="en-ID" sz="2000" dirty="0">
                <a:latin typeface="+mj-lt"/>
              </a:rPr>
              <a:t> main </a:t>
            </a:r>
            <a:r>
              <a:rPr lang="en-ID" sz="2000" dirty="0" err="1">
                <a:latin typeface="+mj-lt"/>
              </a:rPr>
              <a:t>perempuan</a:t>
            </a:r>
            <a:r>
              <a:rPr lang="en-ID" sz="2000" dirty="0">
                <a:latin typeface="+mj-lt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ID" sz="2000" dirty="0">
                <a:latin typeface="+mj-lt"/>
              </a:rPr>
              <a:t>4. </a:t>
            </a:r>
            <a:r>
              <a:rPr lang="en-ID" sz="2000" dirty="0" err="1">
                <a:latin typeface="+mj-lt"/>
              </a:rPr>
              <a:t>Moh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Madat</a:t>
            </a:r>
            <a:r>
              <a:rPr lang="en-ID" sz="2000" dirty="0">
                <a:latin typeface="+mj-lt"/>
              </a:rPr>
              <a:t> (</a:t>
            </a:r>
            <a:r>
              <a:rPr lang="en-ID" sz="2000" dirty="0" err="1">
                <a:latin typeface="+mj-lt"/>
              </a:rPr>
              <a:t>tidak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memakai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obat-obatan</a:t>
            </a:r>
            <a:r>
              <a:rPr lang="en-ID" sz="2000" dirty="0">
                <a:latin typeface="+mj-lt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ID" sz="2000" dirty="0">
                <a:latin typeface="+mj-lt"/>
              </a:rPr>
              <a:t>5. </a:t>
            </a:r>
            <a:r>
              <a:rPr lang="en-ID" sz="2000" dirty="0" err="1">
                <a:latin typeface="+mj-lt"/>
              </a:rPr>
              <a:t>Moh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Maling</a:t>
            </a:r>
            <a:r>
              <a:rPr lang="en-ID" sz="2000" dirty="0">
                <a:latin typeface="+mj-lt"/>
              </a:rPr>
              <a:t> (</a:t>
            </a:r>
            <a:r>
              <a:rPr lang="en-ID" sz="2000" dirty="0" err="1">
                <a:latin typeface="+mj-lt"/>
              </a:rPr>
              <a:t>tidak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mencuri</a:t>
            </a:r>
            <a:r>
              <a:rPr lang="en-ID" sz="2000" dirty="0">
                <a:latin typeface="+mj-lt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ID" sz="2000" dirty="0" err="1">
                <a:latin typeface="+mj-lt"/>
              </a:rPr>
              <a:t>Ajaran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Moh</a:t>
            </a:r>
            <a:r>
              <a:rPr lang="en-ID" sz="2000" dirty="0">
                <a:latin typeface="+mj-lt"/>
              </a:rPr>
              <a:t> Limo </a:t>
            </a:r>
            <a:r>
              <a:rPr lang="en-ID" sz="2000" dirty="0" err="1">
                <a:latin typeface="+mj-lt"/>
              </a:rPr>
              <a:t>tersebut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disambut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baik</a:t>
            </a:r>
            <a:r>
              <a:rPr lang="en-ID" sz="2000" dirty="0">
                <a:latin typeface="+mj-lt"/>
              </a:rPr>
              <a:t> oleh Prabu </a:t>
            </a:r>
            <a:r>
              <a:rPr lang="en-ID" sz="2000" dirty="0" err="1">
                <a:latin typeface="+mj-lt"/>
              </a:rPr>
              <a:t>Brawijaya</a:t>
            </a:r>
            <a:r>
              <a:rPr lang="en-ID" sz="2000" dirty="0">
                <a:latin typeface="+mj-lt"/>
              </a:rPr>
              <a:t>. </a:t>
            </a:r>
            <a:r>
              <a:rPr lang="en-ID" sz="2000" dirty="0" err="1">
                <a:latin typeface="+mj-lt"/>
              </a:rPr>
              <a:t>Bahkan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ia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menganggap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ajaran</a:t>
            </a:r>
            <a:r>
              <a:rPr lang="en-ID" sz="2000" dirty="0">
                <a:latin typeface="+mj-lt"/>
              </a:rPr>
              <a:t> Islam </a:t>
            </a:r>
            <a:r>
              <a:rPr lang="en-ID" sz="2000" dirty="0" err="1">
                <a:latin typeface="+mj-lt"/>
              </a:rPr>
              <a:t>adalah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ajaran</a:t>
            </a:r>
            <a:r>
              <a:rPr lang="en-ID" sz="2000" dirty="0">
                <a:latin typeface="+mj-lt"/>
              </a:rPr>
              <a:t> yang </a:t>
            </a:r>
            <a:r>
              <a:rPr lang="en-ID" sz="2000" dirty="0" err="1">
                <a:latin typeface="+mj-lt"/>
              </a:rPr>
              <a:t>mulia</a:t>
            </a:r>
            <a:r>
              <a:rPr lang="en-ID" sz="2000" dirty="0">
                <a:latin typeface="+mj-lt"/>
              </a:rPr>
              <a:t>. </a:t>
            </a:r>
          </a:p>
          <a:p>
            <a:pPr>
              <a:lnSpc>
                <a:spcPct val="150000"/>
              </a:lnSpc>
            </a:pPr>
            <a:endParaRPr lang="en-ID" sz="2000" dirty="0">
              <a:latin typeface="+mj-lt"/>
            </a:endParaRPr>
          </a:p>
        </p:txBody>
      </p:sp>
      <p:pic>
        <p:nvPicPr>
          <p:cNvPr id="2" name="Graphic 1" descr="Close outline">
            <a:hlinkClick r:id="rId10" action="ppaction://hlinksldjump"/>
            <a:extLst>
              <a:ext uri="{FF2B5EF4-FFF2-40B4-BE49-F238E27FC236}">
                <a16:creationId xmlns:a16="http://schemas.microsoft.com/office/drawing/2014/main" id="{57EFDD1E-6B3D-0B68-F9EC-F6EE073489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363962" y="5425660"/>
            <a:ext cx="514778" cy="5147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644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21A40F7-386B-2853-FEF5-5CE50C2BFFDB}"/>
              </a:ext>
            </a:extLst>
          </p:cNvPr>
          <p:cNvSpPr>
            <a:spLocks/>
          </p:cNvSpPr>
          <p:nvPr/>
        </p:nvSpPr>
        <p:spPr>
          <a:xfrm>
            <a:off x="-15515" y="860365"/>
            <a:ext cx="12260241" cy="5137270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9C6D75-4D47-21EE-74DC-7788FBEEEA28}"/>
              </a:ext>
            </a:extLst>
          </p:cNvPr>
          <p:cNvSpPr/>
          <p:nvPr/>
        </p:nvSpPr>
        <p:spPr>
          <a:xfrm>
            <a:off x="-22747" y="-265021"/>
            <a:ext cx="12237493" cy="1132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4BC42B-6790-E943-5269-CB1AC554A73F}"/>
              </a:ext>
            </a:extLst>
          </p:cNvPr>
          <p:cNvSpPr/>
          <p:nvPr/>
        </p:nvSpPr>
        <p:spPr>
          <a:xfrm>
            <a:off x="-45495" y="6005014"/>
            <a:ext cx="12237493" cy="852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27D6B6-0A51-47C6-422E-27EDC1A479D9}"/>
              </a:ext>
            </a:extLst>
          </p:cNvPr>
          <p:cNvSpPr txBox="1"/>
          <p:nvPr/>
        </p:nvSpPr>
        <p:spPr>
          <a:xfrm flipH="1">
            <a:off x="8360331" y="6169896"/>
            <a:ext cx="3234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 KELAS VIII SMP/MTs</a:t>
            </a:r>
            <a:endParaRPr lang="en-ID" sz="2800" dirty="0">
              <a:solidFill>
                <a:schemeClr val="bg2"/>
              </a:solidFill>
            </a:endParaRPr>
          </a:p>
        </p:txBody>
      </p:sp>
      <p:pic>
        <p:nvPicPr>
          <p:cNvPr id="22" name="Graphic 21" descr="Hamburger Menu Icon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25DD70C1-4E4E-A0DC-3F71-AD434965EE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172" y="73183"/>
            <a:ext cx="1663345" cy="852985"/>
          </a:xfrm>
          <a:prstGeom prst="rect">
            <a:avLst/>
          </a:prstGeom>
        </p:spPr>
      </p:pic>
      <p:pic>
        <p:nvPicPr>
          <p:cNvPr id="24" name="Graphic 23" descr="Information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3C2D195B-CBFA-CBC3-1086-7A5E160368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14774" y="219595"/>
            <a:ext cx="560159" cy="56015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84E188-7A68-330F-09AD-774ED8E06D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162010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48FD7-ADE5-F2C4-E773-2D84E2DC823C}"/>
              </a:ext>
            </a:extLst>
          </p:cNvPr>
          <p:cNvSpPr txBox="1"/>
          <p:nvPr/>
        </p:nvSpPr>
        <p:spPr>
          <a:xfrm flipH="1">
            <a:off x="892891" y="1739762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Gresik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DF60AA2-B683-D1EF-E373-04CCEC379C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2774887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1D8E5E0-22F2-3EF0-7D37-3D178D4CFD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411206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52E7348-FF1B-ECD5-0E92-C63E1FE2E77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00194" y="4116851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07F867D-4754-0808-2DC7-ED41D00AD2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00193" y="272478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19EE102-13FB-2EBC-48CE-6280DDC26D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23522" y="1577428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9D17ACC-266F-9DDB-EC45-5247415A04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5" y="4112060"/>
            <a:ext cx="2371245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2B3A319-87F0-2FB5-733D-2CCF5C5702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5" y="274594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97D3610-C6DF-002C-8857-011144C72F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7" y="162010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5102C3-9D1A-D672-04C3-4675BCA81A6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25127" y="421472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Muria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E47ADD-6C2B-0BFB-E3CE-C74F9F6BDE2D}"/>
              </a:ext>
            </a:extLst>
          </p:cNvPr>
          <p:cNvSpPr txBox="1"/>
          <p:nvPr/>
        </p:nvSpPr>
        <p:spPr>
          <a:xfrm flipH="1">
            <a:off x="891779" y="421472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Kalijaga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8A163-E78C-87B3-BF92-CBFCCC47DE7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88181" y="2842225"/>
            <a:ext cx="23344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Giri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A5D0E1-2CBB-0DB7-5DF5-DC349E6FC70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25127" y="282744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Kudus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AE7240-2F0E-6F17-8AAC-FD511716918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66112" y="172276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Bonang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E34471-3A86-27C3-3E9F-477ED08626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15103" y="2842225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Drajat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2AD5CB-81E1-FD8A-A328-2E912BA18F9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44439" y="1711550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Ampel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981B82-1E55-2401-BC4D-7D2C984F7ED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88181" y="4183499"/>
            <a:ext cx="237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mic Sans MS" panose="030F0702030302020204" pitchFamily="66" charset="0"/>
              </a:rPr>
              <a:t>Sunan</a:t>
            </a:r>
            <a:r>
              <a:rPr lang="en-US" sz="2000" dirty="0">
                <a:latin typeface="Comic Sans MS" panose="030F0702030302020204" pitchFamily="66" charset="0"/>
              </a:rPr>
              <a:t> Gunung </a:t>
            </a:r>
            <a:r>
              <a:rPr lang="en-US" sz="2000" dirty="0" err="1">
                <a:latin typeface="Comic Sans MS" panose="030F0702030302020204" pitchFamily="66" charset="0"/>
              </a:rPr>
              <a:t>Jati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9" name="Rectangle: Rounded Corners 8">
            <a:hlinkClick r:id="rId10" action="ppaction://hlinksldjump"/>
            <a:extLst>
              <a:ext uri="{FF2B5EF4-FFF2-40B4-BE49-F238E27FC236}">
                <a16:creationId xmlns:a16="http://schemas.microsoft.com/office/drawing/2014/main" id="{2D0770C3-CA62-265F-C6E0-45658250DB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95500" y="-542500"/>
            <a:ext cx="13203123" cy="7642746"/>
          </a:xfrm>
          <a:prstGeom prst="roundRect">
            <a:avLst/>
          </a:prstGeom>
          <a:solidFill>
            <a:schemeClr val="tx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25EBA8A-8146-5D5A-0462-5296727BCEEA}"/>
              </a:ext>
            </a:extLst>
          </p:cNvPr>
          <p:cNvSpPr>
            <a:spLocks/>
          </p:cNvSpPr>
          <p:nvPr/>
        </p:nvSpPr>
        <p:spPr>
          <a:xfrm>
            <a:off x="595938" y="787132"/>
            <a:ext cx="10954626" cy="4580181"/>
          </a:xfrm>
          <a:prstGeom prst="roundRect">
            <a:avLst/>
          </a:prstGeom>
          <a:solidFill>
            <a:schemeClr val="bg2">
              <a:lumMod val="90000"/>
              <a:alpha val="9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DEC57B-41C1-BC1C-A012-1AFCE26841FB}"/>
              </a:ext>
            </a:extLst>
          </p:cNvPr>
          <p:cNvSpPr txBox="1"/>
          <p:nvPr/>
        </p:nvSpPr>
        <p:spPr>
          <a:xfrm>
            <a:off x="1231226" y="4503216"/>
            <a:ext cx="23677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mic Sans MS" panose="030F0702030302020204" pitchFamily="66" charset="0"/>
              </a:rPr>
              <a:t>SUNAN BONANG</a:t>
            </a:r>
            <a:endParaRPr lang="en-ID" sz="2000" dirty="0">
              <a:latin typeface="Comic Sans MS" panose="030F0702030302020204" pitchFamily="66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100D74-EC4B-6DB0-DE03-BE40AFC8B569}"/>
              </a:ext>
            </a:extLst>
          </p:cNvPr>
          <p:cNvSpPr txBox="1"/>
          <p:nvPr/>
        </p:nvSpPr>
        <p:spPr>
          <a:xfrm>
            <a:off x="3670316" y="1247107"/>
            <a:ext cx="8071644" cy="373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2000" dirty="0">
                <a:latin typeface="+mj-lt"/>
              </a:rPr>
              <a:t>Nama </a:t>
            </a:r>
            <a:r>
              <a:rPr lang="en-ID" sz="2000" dirty="0" err="1">
                <a:latin typeface="+mj-lt"/>
              </a:rPr>
              <a:t>asli</a:t>
            </a:r>
            <a:r>
              <a:rPr lang="en-ID" sz="2000" dirty="0">
                <a:latin typeface="+mj-lt"/>
              </a:rPr>
              <a:t>	: Raden </a:t>
            </a:r>
            <a:r>
              <a:rPr lang="en-ID" sz="2000" dirty="0" err="1">
                <a:latin typeface="+mj-lt"/>
              </a:rPr>
              <a:t>Makdum</a:t>
            </a:r>
            <a:r>
              <a:rPr lang="en-ID" sz="2000" dirty="0">
                <a:latin typeface="+mj-lt"/>
              </a:rPr>
              <a:t> Ibrahim </a:t>
            </a:r>
          </a:p>
          <a:p>
            <a:pPr>
              <a:lnSpc>
                <a:spcPct val="150000"/>
              </a:lnSpc>
            </a:pPr>
            <a:r>
              <a:rPr lang="en-ID" sz="2000" dirty="0">
                <a:latin typeface="+mj-lt"/>
              </a:rPr>
              <a:t>Nama lain	: </a:t>
            </a:r>
            <a:r>
              <a:rPr lang="en-ID" sz="2000" dirty="0" err="1">
                <a:latin typeface="+mj-lt"/>
              </a:rPr>
              <a:t>Liem</a:t>
            </a:r>
            <a:r>
              <a:rPr lang="en-ID" sz="2000" dirty="0">
                <a:latin typeface="+mj-lt"/>
              </a:rPr>
              <a:t> Bong Ang</a:t>
            </a:r>
          </a:p>
          <a:p>
            <a:pPr>
              <a:lnSpc>
                <a:spcPct val="150000"/>
              </a:lnSpc>
            </a:pPr>
            <a:r>
              <a:rPr lang="en-ID" sz="2000" dirty="0">
                <a:latin typeface="+mj-lt"/>
              </a:rPr>
              <a:t>Nama ayah	: </a:t>
            </a:r>
            <a:r>
              <a:rPr lang="en-ID" sz="2000" dirty="0" err="1">
                <a:latin typeface="+mj-lt"/>
              </a:rPr>
              <a:t>Sunan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Ampel</a:t>
            </a:r>
            <a:endParaRPr lang="en-ID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ID" sz="2000" dirty="0">
                <a:latin typeface="+mj-lt"/>
              </a:rPr>
              <a:t>Nama </a:t>
            </a:r>
            <a:r>
              <a:rPr lang="en-ID" sz="2000" dirty="0" err="1">
                <a:latin typeface="+mj-lt"/>
              </a:rPr>
              <a:t>anak</a:t>
            </a:r>
            <a:r>
              <a:rPr lang="en-ID" sz="2000" dirty="0">
                <a:latin typeface="+mj-lt"/>
              </a:rPr>
              <a:t> 	: </a:t>
            </a:r>
            <a:r>
              <a:rPr lang="en-ID" sz="2000" dirty="0" err="1">
                <a:latin typeface="+mj-lt"/>
              </a:rPr>
              <a:t>Jayeng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Rono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Jayeng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Katon</a:t>
            </a:r>
            <a:endParaRPr lang="en-ID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ID" sz="2000" dirty="0" err="1">
                <a:latin typeface="+mj-lt"/>
              </a:rPr>
              <a:t>Wafat</a:t>
            </a:r>
            <a:r>
              <a:rPr lang="en-ID" sz="2000" dirty="0">
                <a:latin typeface="+mj-lt"/>
              </a:rPr>
              <a:t>           	: 1525 M</a:t>
            </a:r>
          </a:p>
          <a:p>
            <a:pPr>
              <a:lnSpc>
                <a:spcPct val="150000"/>
              </a:lnSpc>
            </a:pPr>
            <a:r>
              <a:rPr lang="en-ID" sz="2000" dirty="0" err="1">
                <a:latin typeface="+mj-lt"/>
              </a:rPr>
              <a:t>Tempat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dakwah</a:t>
            </a:r>
            <a:r>
              <a:rPr lang="en-ID" sz="2000" dirty="0">
                <a:latin typeface="+mj-lt"/>
              </a:rPr>
              <a:t>   	: </a:t>
            </a:r>
            <a:r>
              <a:rPr lang="en-ID" sz="2000" dirty="0" err="1">
                <a:latin typeface="+mj-lt"/>
              </a:rPr>
              <a:t>Desa</a:t>
            </a:r>
            <a:r>
              <a:rPr lang="en-ID" sz="2000" dirty="0">
                <a:latin typeface="+mj-lt"/>
              </a:rPr>
              <a:t> Bonang, </a:t>
            </a:r>
            <a:r>
              <a:rPr lang="en-ID" sz="2000" dirty="0" err="1">
                <a:latin typeface="+mj-lt"/>
              </a:rPr>
              <a:t>Rembang</a:t>
            </a:r>
            <a:endParaRPr lang="en-ID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ID" sz="2000" dirty="0" err="1">
                <a:latin typeface="+mj-lt"/>
              </a:rPr>
              <a:t>Makam</a:t>
            </a:r>
            <a:r>
              <a:rPr lang="en-ID" sz="2000" dirty="0">
                <a:latin typeface="+mj-lt"/>
              </a:rPr>
              <a:t>                 	: </a:t>
            </a:r>
            <a:r>
              <a:rPr lang="en-ID" sz="2000" dirty="0" err="1">
                <a:latin typeface="+mj-lt"/>
              </a:rPr>
              <a:t>Bawean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Jawa</a:t>
            </a:r>
            <a:r>
              <a:rPr lang="en-ID" sz="2000" dirty="0">
                <a:latin typeface="+mj-lt"/>
              </a:rPr>
              <a:t> Timur</a:t>
            </a:r>
          </a:p>
          <a:p>
            <a:pPr>
              <a:lnSpc>
                <a:spcPct val="150000"/>
              </a:lnSpc>
            </a:pPr>
            <a:endParaRPr lang="en-ID" sz="2000" dirty="0">
              <a:latin typeface="+mj-lt"/>
            </a:endParaRPr>
          </a:p>
        </p:txBody>
      </p:sp>
      <p:pic>
        <p:nvPicPr>
          <p:cNvPr id="37" name="Graphic 36" descr="Back outline">
            <a:hlinkClick r:id="rId11" action="ppaction://hlinksldjump"/>
            <a:extLst>
              <a:ext uri="{FF2B5EF4-FFF2-40B4-BE49-F238E27FC236}">
                <a16:creationId xmlns:a16="http://schemas.microsoft.com/office/drawing/2014/main" id="{463BF5E4-5DFC-3DA9-EBD0-5C5E2BE096F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53482" y="4379924"/>
            <a:ext cx="925782" cy="925782"/>
          </a:xfrm>
          <a:prstGeom prst="rect">
            <a:avLst/>
          </a:prstGeom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B9DA1C23-8832-1984-A516-0AFC1392893B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1206970" y="1490687"/>
            <a:ext cx="2310344" cy="28928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6693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9C6D75-4D47-21EE-74DC-7788FBEEEA28}"/>
              </a:ext>
            </a:extLst>
          </p:cNvPr>
          <p:cNvSpPr/>
          <p:nvPr/>
        </p:nvSpPr>
        <p:spPr>
          <a:xfrm>
            <a:off x="-22747" y="-265021"/>
            <a:ext cx="12237493" cy="1132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4BC42B-6790-E943-5269-CB1AC554A73F}"/>
              </a:ext>
            </a:extLst>
          </p:cNvPr>
          <p:cNvSpPr/>
          <p:nvPr/>
        </p:nvSpPr>
        <p:spPr>
          <a:xfrm>
            <a:off x="-45495" y="6005014"/>
            <a:ext cx="12237493" cy="852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27D6B6-0A51-47C6-422E-27EDC1A479D9}"/>
              </a:ext>
            </a:extLst>
          </p:cNvPr>
          <p:cNvSpPr txBox="1"/>
          <p:nvPr/>
        </p:nvSpPr>
        <p:spPr>
          <a:xfrm flipH="1">
            <a:off x="8360331" y="6169896"/>
            <a:ext cx="3234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 KELAS VIII SMP/MTs</a:t>
            </a:r>
            <a:endParaRPr lang="en-ID" sz="2800" dirty="0">
              <a:solidFill>
                <a:schemeClr val="bg2"/>
              </a:solidFill>
            </a:endParaRPr>
          </a:p>
        </p:txBody>
      </p:sp>
      <p:pic>
        <p:nvPicPr>
          <p:cNvPr id="22" name="Graphic 21" descr="Hamburger Menu Icon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25DD70C1-4E4E-A0DC-3F71-AD434965EE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172" y="73183"/>
            <a:ext cx="1663345" cy="852985"/>
          </a:xfrm>
          <a:prstGeom prst="rect">
            <a:avLst/>
          </a:prstGeom>
        </p:spPr>
      </p:pic>
      <p:pic>
        <p:nvPicPr>
          <p:cNvPr id="24" name="Graphic 23" descr="Information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3C2D195B-CBFA-CBC3-1086-7A5E160368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14774" y="219595"/>
            <a:ext cx="560159" cy="56015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84E188-7A68-330F-09AD-774ED8E06D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162010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48FD7-ADE5-F2C4-E773-2D84E2DC823C}"/>
              </a:ext>
            </a:extLst>
          </p:cNvPr>
          <p:cNvSpPr txBox="1"/>
          <p:nvPr/>
        </p:nvSpPr>
        <p:spPr>
          <a:xfrm flipH="1">
            <a:off x="892891" y="1739762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Gresik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DF60AA2-B683-D1EF-E373-04CCEC379C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2774887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1D8E5E0-22F2-3EF0-7D37-3D178D4CFD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411206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52E7348-FF1B-ECD5-0E92-C63E1FE2E77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00194" y="4116851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07F867D-4754-0808-2DC7-ED41D00AD2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00193" y="272478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19EE102-13FB-2EBC-48CE-6280DDC26D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23522" y="1577428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9D17ACC-266F-9DDB-EC45-5247415A04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5" y="4112060"/>
            <a:ext cx="2371245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2B3A319-87F0-2FB5-733D-2CCF5C5702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5" y="274594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97D3610-C6DF-002C-8857-011144C72F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7" y="162010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5102C3-9D1A-D672-04C3-4675BCA81A6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25127" y="421472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Muria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E47ADD-6C2B-0BFB-E3CE-C74F9F6BDE2D}"/>
              </a:ext>
            </a:extLst>
          </p:cNvPr>
          <p:cNvSpPr txBox="1"/>
          <p:nvPr/>
        </p:nvSpPr>
        <p:spPr>
          <a:xfrm flipH="1">
            <a:off x="891779" y="421472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Kalijaga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8A163-E78C-87B3-BF92-CBFCCC47DE7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88181" y="2842225"/>
            <a:ext cx="23344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Giri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A5D0E1-2CBB-0DB7-5DF5-DC349E6FC70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25127" y="282744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Kudus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AE7240-2F0E-6F17-8AAC-FD511716918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66112" y="172276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Bonang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E34471-3A86-27C3-3E9F-477ED08626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15103" y="2842225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Drajat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2AD5CB-81E1-FD8A-A328-2E912BA18F9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44439" y="1711550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Ampel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981B82-1E55-2401-BC4D-7D2C984F7ED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88181" y="4183499"/>
            <a:ext cx="237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mic Sans MS" panose="030F0702030302020204" pitchFamily="66" charset="0"/>
              </a:rPr>
              <a:t>Sunan</a:t>
            </a:r>
            <a:r>
              <a:rPr lang="en-US" sz="2000" dirty="0">
                <a:latin typeface="Comic Sans MS" panose="030F0702030302020204" pitchFamily="66" charset="0"/>
              </a:rPr>
              <a:t> Gunung </a:t>
            </a:r>
            <a:r>
              <a:rPr lang="en-US" sz="2000" dirty="0" err="1">
                <a:latin typeface="Comic Sans MS" panose="030F0702030302020204" pitchFamily="66" charset="0"/>
              </a:rPr>
              <a:t>Jati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9" name="Rectangle: Rounded Corners 8">
            <a:hlinkClick r:id="rId10" action="ppaction://hlinksldjump"/>
            <a:extLst>
              <a:ext uri="{FF2B5EF4-FFF2-40B4-BE49-F238E27FC236}">
                <a16:creationId xmlns:a16="http://schemas.microsoft.com/office/drawing/2014/main" id="{2D0770C3-CA62-265F-C6E0-45658250DB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95500" y="-542500"/>
            <a:ext cx="13203123" cy="7642746"/>
          </a:xfrm>
          <a:prstGeom prst="roundRect">
            <a:avLst/>
          </a:prstGeom>
          <a:solidFill>
            <a:schemeClr val="tx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25EBA8A-8146-5D5A-0462-5296727BCEEA}"/>
              </a:ext>
            </a:extLst>
          </p:cNvPr>
          <p:cNvSpPr>
            <a:spLocks/>
          </p:cNvSpPr>
          <p:nvPr/>
        </p:nvSpPr>
        <p:spPr>
          <a:xfrm>
            <a:off x="595938" y="600596"/>
            <a:ext cx="10954626" cy="5239536"/>
          </a:xfrm>
          <a:prstGeom prst="roundRect">
            <a:avLst/>
          </a:prstGeom>
          <a:solidFill>
            <a:schemeClr val="bg2">
              <a:lumMod val="90000"/>
              <a:alpha val="9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DEC57B-41C1-BC1C-A012-1AFCE26841FB}"/>
              </a:ext>
            </a:extLst>
          </p:cNvPr>
          <p:cNvSpPr txBox="1"/>
          <p:nvPr/>
        </p:nvSpPr>
        <p:spPr>
          <a:xfrm>
            <a:off x="3213257" y="764877"/>
            <a:ext cx="57654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100" dirty="0">
                <a:latin typeface="Comic Sans MS" panose="030F0702030302020204" pitchFamily="66" charset="0"/>
              </a:rPr>
              <a:t>PERJUANGAN DAKWAH SUNAN BONANG</a:t>
            </a:r>
          </a:p>
          <a:p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100D74-EC4B-6DB0-DE03-BE40AFC8B569}"/>
              </a:ext>
            </a:extLst>
          </p:cNvPr>
          <p:cNvSpPr txBox="1"/>
          <p:nvPr/>
        </p:nvSpPr>
        <p:spPr>
          <a:xfrm>
            <a:off x="899438" y="1261306"/>
            <a:ext cx="10399671" cy="466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2000" dirty="0" err="1">
                <a:latin typeface="+mj-lt"/>
              </a:rPr>
              <a:t>Saat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masih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remaja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Sunan</a:t>
            </a:r>
            <a:r>
              <a:rPr lang="en-ID" sz="2000" dirty="0">
                <a:latin typeface="+mj-lt"/>
              </a:rPr>
              <a:t> Bonang </a:t>
            </a:r>
            <a:r>
              <a:rPr lang="en-ID" sz="2000" dirty="0" err="1">
                <a:latin typeface="+mj-lt"/>
              </a:rPr>
              <a:t>pernah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menyebrang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hingga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daerah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Pasai</a:t>
            </a:r>
            <a:r>
              <a:rPr lang="en-ID" sz="2000" dirty="0">
                <a:latin typeface="+mj-lt"/>
              </a:rPr>
              <a:t>, Aceh, </a:t>
            </a:r>
            <a:r>
              <a:rPr lang="en-ID" sz="2000" dirty="0" err="1">
                <a:latin typeface="+mj-lt"/>
              </a:rPr>
              <a:t>untuk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mendapatkan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ajaran</a:t>
            </a:r>
            <a:r>
              <a:rPr lang="en-ID" sz="2000" dirty="0">
                <a:latin typeface="+mj-lt"/>
              </a:rPr>
              <a:t> Islam </a:t>
            </a:r>
            <a:r>
              <a:rPr lang="en-ID" sz="2000" dirty="0" err="1">
                <a:latin typeface="+mj-lt"/>
              </a:rPr>
              <a:t>dari</a:t>
            </a:r>
            <a:r>
              <a:rPr lang="en-ID" sz="2000" dirty="0">
                <a:latin typeface="+mj-lt"/>
              </a:rPr>
              <a:t>  </a:t>
            </a:r>
            <a:r>
              <a:rPr lang="en-ID" sz="2000" dirty="0" err="1">
                <a:latin typeface="+mj-lt"/>
              </a:rPr>
              <a:t>Syakeh</a:t>
            </a:r>
            <a:r>
              <a:rPr lang="en-ID" sz="2000" dirty="0">
                <a:latin typeface="+mj-lt"/>
              </a:rPr>
              <a:t> Maulana Ishak </a:t>
            </a:r>
            <a:r>
              <a:rPr lang="en-ID" sz="2000" dirty="0" err="1">
                <a:latin typeface="+mj-lt"/>
              </a:rPr>
              <a:t>bersama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dengan</a:t>
            </a:r>
            <a:r>
              <a:rPr lang="en-ID" sz="2000" dirty="0">
                <a:latin typeface="+mj-lt"/>
              </a:rPr>
              <a:t> Raden </a:t>
            </a:r>
            <a:r>
              <a:rPr lang="en-ID" sz="2000" dirty="0" err="1">
                <a:latin typeface="+mj-lt"/>
              </a:rPr>
              <a:t>Paku</a:t>
            </a:r>
            <a:r>
              <a:rPr lang="en-ID" sz="2000" dirty="0">
                <a:latin typeface="+mj-lt"/>
              </a:rPr>
              <a:t>. </a:t>
            </a:r>
            <a:r>
              <a:rPr lang="en-ID" sz="2000" dirty="0" err="1">
                <a:latin typeface="+mj-lt"/>
              </a:rPr>
              <a:t>Setelah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kembali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Jawa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ia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menetap</a:t>
            </a:r>
            <a:r>
              <a:rPr lang="en-ID" sz="2000" dirty="0">
                <a:latin typeface="+mj-lt"/>
              </a:rPr>
              <a:t> di </a:t>
            </a:r>
            <a:r>
              <a:rPr lang="en-ID" sz="2000" dirty="0" err="1">
                <a:latin typeface="+mj-lt"/>
              </a:rPr>
              <a:t>daerah</a:t>
            </a:r>
            <a:r>
              <a:rPr lang="en-ID" sz="2000" dirty="0">
                <a:latin typeface="+mj-lt"/>
              </a:rPr>
              <a:t> Bonang </a:t>
            </a:r>
            <a:r>
              <a:rPr lang="en-ID" sz="2000" dirty="0" err="1">
                <a:latin typeface="+mj-lt"/>
              </a:rPr>
              <a:t>atau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pantai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utara</a:t>
            </a:r>
            <a:r>
              <a:rPr lang="en-ID" sz="2000" dirty="0">
                <a:latin typeface="+mj-lt"/>
              </a:rPr>
              <a:t>. </a:t>
            </a:r>
            <a:r>
              <a:rPr lang="en-ID" sz="2000" dirty="0" err="1">
                <a:latin typeface="+mj-lt"/>
              </a:rPr>
              <a:t>Sepulangnya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dari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Pasai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beliau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kemudian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diperintahkan</a:t>
            </a:r>
            <a:r>
              <a:rPr lang="en-ID" sz="2000" dirty="0">
                <a:latin typeface="+mj-lt"/>
              </a:rPr>
              <a:t> oleh </a:t>
            </a:r>
            <a:r>
              <a:rPr lang="en-ID" sz="2000" dirty="0" err="1">
                <a:latin typeface="+mj-lt"/>
              </a:rPr>
              <a:t>Sunan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Ampel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untuk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melakukan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dakwah</a:t>
            </a:r>
            <a:r>
              <a:rPr lang="en-ID" sz="2000" dirty="0">
                <a:latin typeface="+mj-lt"/>
              </a:rPr>
              <a:t> di </a:t>
            </a:r>
            <a:r>
              <a:rPr lang="en-ID" sz="2000" dirty="0" err="1">
                <a:latin typeface="+mj-lt"/>
              </a:rPr>
              <a:t>daerah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Tuban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Jawa</a:t>
            </a:r>
            <a:r>
              <a:rPr lang="en-ID" sz="2000" dirty="0">
                <a:latin typeface="+mj-lt"/>
              </a:rPr>
              <a:t> Timur. Di sana </a:t>
            </a:r>
            <a:r>
              <a:rPr lang="en-ID" sz="2000" dirty="0" err="1">
                <a:latin typeface="+mj-lt"/>
              </a:rPr>
              <a:t>kemudian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mendirikan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pondok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pesantren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sebagai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pusat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dakwah</a:t>
            </a:r>
            <a:r>
              <a:rPr lang="en-ID" sz="2000" dirty="0">
                <a:latin typeface="+mj-lt"/>
              </a:rPr>
              <a:t> dan </a:t>
            </a:r>
            <a:r>
              <a:rPr lang="en-ID" sz="2000" dirty="0" err="1">
                <a:latin typeface="+mj-lt"/>
              </a:rPr>
              <a:t>menyebarkan</a:t>
            </a:r>
            <a:r>
              <a:rPr lang="en-ID" sz="2000" dirty="0">
                <a:latin typeface="+mj-lt"/>
              </a:rPr>
              <a:t> agama Islam </a:t>
            </a:r>
            <a:r>
              <a:rPr lang="en-ID" sz="2000" dirty="0" err="1">
                <a:latin typeface="+mj-lt"/>
              </a:rPr>
              <a:t>melalui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penyesuaian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adat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Jawa</a:t>
            </a:r>
            <a:r>
              <a:rPr lang="en-ID" sz="2000" dirty="0">
                <a:latin typeface="+mj-lt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ID" sz="2000" dirty="0">
                <a:latin typeface="+mj-lt"/>
              </a:rPr>
              <a:t>Salah </a:t>
            </a:r>
            <a:r>
              <a:rPr lang="en-ID" sz="2000" dirty="0" err="1">
                <a:latin typeface="+mj-lt"/>
              </a:rPr>
              <a:t>satu</a:t>
            </a:r>
            <a:r>
              <a:rPr lang="en-ID" sz="2000" dirty="0">
                <a:latin typeface="+mj-lt"/>
              </a:rPr>
              <a:t> murid </a:t>
            </a:r>
            <a:r>
              <a:rPr lang="en-ID" sz="2000" dirty="0" err="1">
                <a:latin typeface="+mj-lt"/>
              </a:rPr>
              <a:t>Sunan</a:t>
            </a:r>
            <a:r>
              <a:rPr lang="en-ID" sz="2000" dirty="0">
                <a:latin typeface="+mj-lt"/>
              </a:rPr>
              <a:t> Bonang yang </a:t>
            </a:r>
            <a:r>
              <a:rPr lang="en-ID" sz="2000" dirty="0" err="1">
                <a:latin typeface="+mj-lt"/>
              </a:rPr>
              <a:t>terkenal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sekaligus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sahabatnya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adalah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Sunan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Kalijaga</a:t>
            </a:r>
            <a:r>
              <a:rPr lang="en-ID" sz="2000" dirty="0">
                <a:latin typeface="+mj-lt"/>
              </a:rPr>
              <a:t>. </a:t>
            </a:r>
            <a:r>
              <a:rPr lang="en-ID" sz="2000" dirty="0" err="1">
                <a:latin typeface="+mj-lt"/>
              </a:rPr>
              <a:t>Menurut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beberapa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sumber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Sunan</a:t>
            </a:r>
            <a:r>
              <a:rPr lang="en-ID" sz="2000" dirty="0">
                <a:latin typeface="+mj-lt"/>
              </a:rPr>
              <a:t> Bonang </a:t>
            </a:r>
            <a:r>
              <a:rPr lang="en-ID" sz="2000" dirty="0" err="1">
                <a:latin typeface="+mj-lt"/>
              </a:rPr>
              <a:t>adalah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penanggung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jawab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atas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penyesuaian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adat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Jawa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</a:t>
            </a:r>
            <a:r>
              <a:rPr lang="en-ID" sz="2000" dirty="0">
                <a:latin typeface="+mj-lt"/>
              </a:rPr>
              <a:t> Islam yang </a:t>
            </a:r>
            <a:r>
              <a:rPr lang="en-ID" sz="2000" dirty="0" err="1">
                <a:latin typeface="+mj-lt"/>
              </a:rPr>
              <a:t>dilakukan</a:t>
            </a:r>
            <a:r>
              <a:rPr lang="en-ID" sz="2000" dirty="0">
                <a:latin typeface="+mj-lt"/>
              </a:rPr>
              <a:t> oleh </a:t>
            </a:r>
            <a:r>
              <a:rPr lang="en-ID" sz="2000" dirty="0" err="1">
                <a:latin typeface="+mj-lt"/>
              </a:rPr>
              <a:t>Sunan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Kalijaga</a:t>
            </a:r>
            <a:r>
              <a:rPr lang="en-ID" sz="2000" dirty="0">
                <a:latin typeface="+mj-lt"/>
              </a:rPr>
              <a:t>. </a:t>
            </a:r>
          </a:p>
          <a:p>
            <a:pPr>
              <a:lnSpc>
                <a:spcPct val="150000"/>
              </a:lnSpc>
            </a:pPr>
            <a:endParaRPr lang="en-ID" sz="2000" dirty="0">
              <a:latin typeface="+mj-lt"/>
            </a:endParaRPr>
          </a:p>
        </p:txBody>
      </p:sp>
      <p:pic>
        <p:nvPicPr>
          <p:cNvPr id="37" name="Graphic 36" descr="Back outline">
            <a:hlinkClick r:id="rId11" action="ppaction://hlinksldjump"/>
            <a:extLst>
              <a:ext uri="{FF2B5EF4-FFF2-40B4-BE49-F238E27FC236}">
                <a16:creationId xmlns:a16="http://schemas.microsoft.com/office/drawing/2014/main" id="{463BF5E4-5DFC-3DA9-EBD0-5C5E2BE096F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15091" y="4836985"/>
            <a:ext cx="925782" cy="9257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299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31539CA-AD7E-9B15-3510-0F46CD1AAC1A}"/>
              </a:ext>
            </a:extLst>
          </p:cNvPr>
          <p:cNvSpPr>
            <a:spLocks/>
          </p:cNvSpPr>
          <p:nvPr/>
        </p:nvSpPr>
        <p:spPr>
          <a:xfrm>
            <a:off x="-15515" y="860365"/>
            <a:ext cx="12260241" cy="5137270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9C6D75-4D47-21EE-74DC-7788FBEEEA28}"/>
              </a:ext>
            </a:extLst>
          </p:cNvPr>
          <p:cNvSpPr/>
          <p:nvPr/>
        </p:nvSpPr>
        <p:spPr>
          <a:xfrm>
            <a:off x="-22747" y="-265021"/>
            <a:ext cx="12237493" cy="1132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4BC42B-6790-E943-5269-CB1AC554A73F}"/>
              </a:ext>
            </a:extLst>
          </p:cNvPr>
          <p:cNvSpPr/>
          <p:nvPr/>
        </p:nvSpPr>
        <p:spPr>
          <a:xfrm>
            <a:off x="-45495" y="6005014"/>
            <a:ext cx="12237493" cy="852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27D6B6-0A51-47C6-422E-27EDC1A479D9}"/>
              </a:ext>
            </a:extLst>
          </p:cNvPr>
          <p:cNvSpPr txBox="1"/>
          <p:nvPr/>
        </p:nvSpPr>
        <p:spPr>
          <a:xfrm flipH="1">
            <a:off x="8360331" y="6169896"/>
            <a:ext cx="3234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 KELAS VIII SMP/MTs</a:t>
            </a:r>
            <a:endParaRPr lang="en-ID" sz="2800" dirty="0">
              <a:solidFill>
                <a:schemeClr val="bg2"/>
              </a:solidFill>
            </a:endParaRPr>
          </a:p>
        </p:txBody>
      </p:sp>
      <p:pic>
        <p:nvPicPr>
          <p:cNvPr id="22" name="Graphic 21" descr="Hamburger Menu Icon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25DD70C1-4E4E-A0DC-3F71-AD434965EE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172" y="73183"/>
            <a:ext cx="1663345" cy="852985"/>
          </a:xfrm>
          <a:prstGeom prst="rect">
            <a:avLst/>
          </a:prstGeom>
        </p:spPr>
      </p:pic>
      <p:pic>
        <p:nvPicPr>
          <p:cNvPr id="24" name="Graphic 23" descr="Information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3C2D195B-CBFA-CBC3-1086-7A5E160368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14774" y="219595"/>
            <a:ext cx="560159" cy="56015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84E188-7A68-330F-09AD-774ED8E06D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162010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48FD7-ADE5-F2C4-E773-2D84E2DC823C}"/>
              </a:ext>
            </a:extLst>
          </p:cNvPr>
          <p:cNvSpPr txBox="1"/>
          <p:nvPr/>
        </p:nvSpPr>
        <p:spPr>
          <a:xfrm flipH="1">
            <a:off x="892891" y="1739762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Gresik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DF60AA2-B683-D1EF-E373-04CCEC379C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2774887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1D8E5E0-22F2-3EF0-7D37-3D178D4CFD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411206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52E7348-FF1B-ECD5-0E92-C63E1FE2E77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00194" y="4116851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07F867D-4754-0808-2DC7-ED41D00AD2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00193" y="272478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19EE102-13FB-2EBC-48CE-6280DDC26D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23522" y="1577428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9D17ACC-266F-9DDB-EC45-5247415A04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5" y="4112060"/>
            <a:ext cx="2371245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2B3A319-87F0-2FB5-733D-2CCF5C5702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5" y="274594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97D3610-C6DF-002C-8857-011144C72F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7" y="162010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5102C3-9D1A-D672-04C3-4675BCA81A6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25127" y="421472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Muria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E47ADD-6C2B-0BFB-E3CE-C74F9F6BDE2D}"/>
              </a:ext>
            </a:extLst>
          </p:cNvPr>
          <p:cNvSpPr txBox="1"/>
          <p:nvPr/>
        </p:nvSpPr>
        <p:spPr>
          <a:xfrm flipH="1">
            <a:off x="891779" y="421472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Kalijaga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8A163-E78C-87B3-BF92-CBFCCC47DE7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88181" y="2842225"/>
            <a:ext cx="23344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Giri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A5D0E1-2CBB-0DB7-5DF5-DC349E6FC70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25127" y="282744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Kudus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AE7240-2F0E-6F17-8AAC-FD511716918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66112" y="172276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Bonang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E34471-3A86-27C3-3E9F-477ED08626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15103" y="2842225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Drajat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2AD5CB-81E1-FD8A-A328-2E912BA18F9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44439" y="1711550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Ampel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981B82-1E55-2401-BC4D-7D2C984F7ED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88181" y="4183499"/>
            <a:ext cx="237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mic Sans MS" panose="030F0702030302020204" pitchFamily="66" charset="0"/>
              </a:rPr>
              <a:t>Sunan</a:t>
            </a:r>
            <a:r>
              <a:rPr lang="en-US" sz="2000" dirty="0">
                <a:latin typeface="Comic Sans MS" panose="030F0702030302020204" pitchFamily="66" charset="0"/>
              </a:rPr>
              <a:t> Gunung </a:t>
            </a:r>
            <a:r>
              <a:rPr lang="en-US" sz="2000" dirty="0" err="1">
                <a:latin typeface="Comic Sans MS" panose="030F0702030302020204" pitchFamily="66" charset="0"/>
              </a:rPr>
              <a:t>Jati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9" name="Rectangle: Rounded Corners 8">
            <a:hlinkClick r:id="rId10" action="ppaction://hlinksldjump"/>
            <a:extLst>
              <a:ext uri="{FF2B5EF4-FFF2-40B4-BE49-F238E27FC236}">
                <a16:creationId xmlns:a16="http://schemas.microsoft.com/office/drawing/2014/main" id="{2D0770C3-CA62-265F-C6E0-45658250DB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95500" y="-542500"/>
            <a:ext cx="13203123" cy="7642746"/>
          </a:xfrm>
          <a:prstGeom prst="roundRect">
            <a:avLst/>
          </a:prstGeom>
          <a:solidFill>
            <a:schemeClr val="tx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25EBA8A-8146-5D5A-0462-5296727BCEEA}"/>
              </a:ext>
            </a:extLst>
          </p:cNvPr>
          <p:cNvSpPr>
            <a:spLocks/>
          </p:cNvSpPr>
          <p:nvPr/>
        </p:nvSpPr>
        <p:spPr>
          <a:xfrm>
            <a:off x="595938" y="695482"/>
            <a:ext cx="10954626" cy="4732685"/>
          </a:xfrm>
          <a:prstGeom prst="roundRect">
            <a:avLst/>
          </a:prstGeom>
          <a:solidFill>
            <a:schemeClr val="bg2">
              <a:lumMod val="90000"/>
              <a:alpha val="9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DEC57B-41C1-BC1C-A012-1AFCE26841FB}"/>
              </a:ext>
            </a:extLst>
          </p:cNvPr>
          <p:cNvSpPr txBox="1"/>
          <p:nvPr/>
        </p:nvSpPr>
        <p:spPr>
          <a:xfrm>
            <a:off x="3618647" y="1035589"/>
            <a:ext cx="576548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100" dirty="0">
                <a:latin typeface="Comic Sans MS" panose="030F0702030302020204" pitchFamily="66" charset="0"/>
              </a:rPr>
              <a:t>CARA DAKWAH SUNAN BONANG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100D74-EC4B-6DB0-DE03-BE40AFC8B569}"/>
              </a:ext>
            </a:extLst>
          </p:cNvPr>
          <p:cNvSpPr txBox="1"/>
          <p:nvPr/>
        </p:nvSpPr>
        <p:spPr>
          <a:xfrm>
            <a:off x="843684" y="1429833"/>
            <a:ext cx="10399671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dirty="0">
                <a:latin typeface="+mj-lt"/>
              </a:rPr>
              <a:t>Salah </a:t>
            </a:r>
            <a:r>
              <a:rPr lang="en-ID" dirty="0" err="1">
                <a:latin typeface="+mj-lt"/>
              </a:rPr>
              <a:t>satu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metode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dakwah</a:t>
            </a:r>
            <a:r>
              <a:rPr lang="en-ID" dirty="0">
                <a:latin typeface="+mj-lt"/>
              </a:rPr>
              <a:t> yang </a:t>
            </a:r>
            <a:r>
              <a:rPr lang="en-ID" dirty="0" err="1">
                <a:latin typeface="+mj-lt"/>
              </a:rPr>
              <a:t>digunakan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Sunan</a:t>
            </a:r>
            <a:r>
              <a:rPr lang="en-ID" dirty="0">
                <a:latin typeface="+mj-lt"/>
              </a:rPr>
              <a:t> Bonang </a:t>
            </a:r>
            <a:r>
              <a:rPr lang="en-ID" dirty="0" err="1">
                <a:latin typeface="+mj-lt"/>
              </a:rPr>
              <a:t>adalah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dengan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menggunakan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kebudayaan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Jawa</a:t>
            </a:r>
            <a:r>
              <a:rPr lang="en-ID" dirty="0">
                <a:latin typeface="+mj-lt"/>
              </a:rPr>
              <a:t> yang </a:t>
            </a:r>
            <a:r>
              <a:rPr lang="en-ID" dirty="0" err="1">
                <a:latin typeface="+mj-lt"/>
              </a:rPr>
              <a:t>sudah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ada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sejak</a:t>
            </a:r>
            <a:r>
              <a:rPr lang="en-ID" dirty="0">
                <a:latin typeface="+mj-lt"/>
              </a:rPr>
              <a:t> lama. Hal </a:t>
            </a:r>
            <a:r>
              <a:rPr lang="en-ID" dirty="0" err="1">
                <a:latin typeface="+mj-lt"/>
              </a:rPr>
              <a:t>ini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bertujuan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untuk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mengenalkan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ajaran</a:t>
            </a:r>
            <a:r>
              <a:rPr lang="en-ID" dirty="0">
                <a:latin typeface="+mj-lt"/>
              </a:rPr>
              <a:t> Islam </a:t>
            </a:r>
            <a:r>
              <a:rPr lang="en-ID" dirty="0" err="1">
                <a:latin typeface="+mj-lt"/>
              </a:rPr>
              <a:t>tanpa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harus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mengubah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sebuah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kebiasaan</a:t>
            </a:r>
            <a:r>
              <a:rPr lang="en-ID" dirty="0">
                <a:latin typeface="+mj-lt"/>
              </a:rPr>
              <a:t> dan </a:t>
            </a:r>
            <a:r>
              <a:rPr lang="en-ID" dirty="0" err="1">
                <a:latin typeface="+mj-lt"/>
              </a:rPr>
              <a:t>unsur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budaya</a:t>
            </a:r>
            <a:r>
              <a:rPr lang="en-ID" dirty="0">
                <a:latin typeface="+mj-lt"/>
              </a:rPr>
              <a:t> yang </a:t>
            </a:r>
            <a:r>
              <a:rPr lang="en-ID" dirty="0" err="1">
                <a:latin typeface="+mj-lt"/>
              </a:rPr>
              <a:t>sudah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ada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sebelumnya</a:t>
            </a:r>
            <a:r>
              <a:rPr lang="en-ID" dirty="0">
                <a:latin typeface="+mj-lt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ID" dirty="0" err="1">
                <a:latin typeface="+mj-lt"/>
              </a:rPr>
              <a:t>Beliau</a:t>
            </a:r>
            <a:r>
              <a:rPr lang="en-ID" dirty="0">
                <a:latin typeface="+mj-lt"/>
              </a:rPr>
              <a:t> juga </a:t>
            </a:r>
            <a:r>
              <a:rPr lang="en-ID" dirty="0" err="1">
                <a:latin typeface="+mj-lt"/>
              </a:rPr>
              <a:t>memanfaatkan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kesenian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rakyat</a:t>
            </a:r>
            <a:r>
              <a:rPr lang="en-ID" dirty="0">
                <a:latin typeface="+mj-lt"/>
              </a:rPr>
              <a:t>, </a:t>
            </a:r>
            <a:r>
              <a:rPr lang="en-ID" dirty="0" err="1">
                <a:latin typeface="+mj-lt"/>
              </a:rPr>
              <a:t>yaitu</a:t>
            </a:r>
            <a:r>
              <a:rPr lang="en-ID" dirty="0">
                <a:latin typeface="+mj-lt"/>
              </a:rPr>
              <a:t> gamelan bonang dan </a:t>
            </a:r>
            <a:r>
              <a:rPr lang="en-ID" dirty="0" err="1">
                <a:latin typeface="+mj-lt"/>
              </a:rPr>
              <a:t>pertunjukkan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wayang</a:t>
            </a:r>
            <a:r>
              <a:rPr lang="en-ID" dirty="0">
                <a:latin typeface="+mj-lt"/>
              </a:rPr>
              <a:t>. </a:t>
            </a:r>
            <a:r>
              <a:rPr lang="en-ID" dirty="0" err="1">
                <a:latin typeface="+mj-lt"/>
              </a:rPr>
              <a:t>Sunan</a:t>
            </a:r>
            <a:r>
              <a:rPr lang="en-ID" dirty="0">
                <a:latin typeface="+mj-lt"/>
              </a:rPr>
              <a:t> Bonang </a:t>
            </a:r>
            <a:r>
              <a:rPr lang="en-ID" dirty="0" err="1">
                <a:latin typeface="+mj-lt"/>
              </a:rPr>
              <a:t>bisa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memainkan</a:t>
            </a:r>
            <a:r>
              <a:rPr lang="en-ID" dirty="0">
                <a:latin typeface="+mj-lt"/>
              </a:rPr>
              <a:t> gamelan bonang </a:t>
            </a:r>
            <a:r>
              <a:rPr lang="en-ID" dirty="0" err="1">
                <a:latin typeface="+mj-lt"/>
              </a:rPr>
              <a:t>tersebut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dengan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baik</a:t>
            </a:r>
            <a:r>
              <a:rPr lang="en-ID" dirty="0">
                <a:latin typeface="+mj-lt"/>
              </a:rPr>
              <a:t> dan </a:t>
            </a:r>
            <a:r>
              <a:rPr lang="en-ID" dirty="0" err="1">
                <a:latin typeface="+mj-lt"/>
              </a:rPr>
              <a:t>menghasilkan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suara</a:t>
            </a:r>
            <a:r>
              <a:rPr lang="en-ID" dirty="0">
                <a:latin typeface="+mj-lt"/>
              </a:rPr>
              <a:t> yang sangat </a:t>
            </a:r>
            <a:r>
              <a:rPr lang="en-ID" dirty="0" err="1">
                <a:latin typeface="+mj-lt"/>
              </a:rPr>
              <a:t>merdu</a:t>
            </a:r>
            <a:r>
              <a:rPr lang="en-ID" dirty="0">
                <a:latin typeface="+mj-lt"/>
              </a:rPr>
              <a:t> dan </a:t>
            </a:r>
            <a:r>
              <a:rPr lang="en-ID" dirty="0" err="1">
                <a:latin typeface="+mj-lt"/>
              </a:rPr>
              <a:t>enak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untuk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didengarkan</a:t>
            </a:r>
            <a:r>
              <a:rPr lang="en-ID" dirty="0">
                <a:latin typeface="+mj-lt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ID" dirty="0" err="1">
                <a:latin typeface="+mj-lt"/>
              </a:rPr>
              <a:t>Selain</a:t>
            </a:r>
            <a:r>
              <a:rPr lang="en-ID" dirty="0">
                <a:latin typeface="+mj-lt"/>
              </a:rPr>
              <a:t> gamelan, </a:t>
            </a:r>
            <a:r>
              <a:rPr lang="en-ID" dirty="0" err="1">
                <a:latin typeface="+mj-lt"/>
              </a:rPr>
              <a:t>beliau</a:t>
            </a:r>
            <a:r>
              <a:rPr lang="en-ID" dirty="0">
                <a:latin typeface="+mj-lt"/>
              </a:rPr>
              <a:t> juga </a:t>
            </a:r>
            <a:r>
              <a:rPr lang="en-ID" dirty="0" err="1">
                <a:latin typeface="+mj-lt"/>
              </a:rPr>
              <a:t>menciptakan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lagu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sebagai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pengiring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dalam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pertunjukan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wayang</a:t>
            </a:r>
            <a:r>
              <a:rPr lang="en-ID" dirty="0">
                <a:latin typeface="+mj-lt"/>
              </a:rPr>
              <a:t>. </a:t>
            </a:r>
            <a:r>
              <a:rPr lang="en-ID" dirty="0" err="1">
                <a:latin typeface="+mj-lt"/>
              </a:rPr>
              <a:t>Dalam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lagu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tersebut</a:t>
            </a:r>
            <a:r>
              <a:rPr lang="en-ID" dirty="0">
                <a:latin typeface="+mj-lt"/>
              </a:rPr>
              <a:t>, </a:t>
            </a:r>
            <a:r>
              <a:rPr lang="en-ID" dirty="0" err="1">
                <a:latin typeface="+mj-lt"/>
              </a:rPr>
              <a:t>terselit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ajaran</a:t>
            </a:r>
            <a:r>
              <a:rPr lang="en-ID" dirty="0">
                <a:latin typeface="+mj-lt"/>
              </a:rPr>
              <a:t> Islam. </a:t>
            </a:r>
            <a:r>
              <a:rPr lang="en-ID" dirty="0" err="1">
                <a:latin typeface="+mj-lt"/>
              </a:rPr>
              <a:t>Bahkan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ada</a:t>
            </a:r>
            <a:r>
              <a:rPr lang="en-ID" dirty="0">
                <a:latin typeface="+mj-lt"/>
              </a:rPr>
              <a:t> juga </a:t>
            </a:r>
            <a:r>
              <a:rPr lang="en-ID" dirty="0" err="1">
                <a:latin typeface="+mj-lt"/>
              </a:rPr>
              <a:t>lagu</a:t>
            </a:r>
            <a:r>
              <a:rPr lang="en-ID" dirty="0">
                <a:latin typeface="+mj-lt"/>
              </a:rPr>
              <a:t> yang </a:t>
            </a:r>
            <a:r>
              <a:rPr lang="en-ID" dirty="0" err="1">
                <a:latin typeface="+mj-lt"/>
              </a:rPr>
              <a:t>berisi</a:t>
            </a:r>
            <a:r>
              <a:rPr lang="en-ID" dirty="0">
                <a:latin typeface="+mj-lt"/>
              </a:rPr>
              <a:t> Dua </a:t>
            </a:r>
            <a:r>
              <a:rPr lang="en-ID" dirty="0" err="1">
                <a:latin typeface="+mj-lt"/>
              </a:rPr>
              <a:t>Kalimat</a:t>
            </a:r>
            <a:r>
              <a:rPr lang="en-ID" dirty="0">
                <a:latin typeface="+mj-lt"/>
              </a:rPr>
              <a:t> </a:t>
            </a:r>
            <a:r>
              <a:rPr lang="en-ID" dirty="0" err="1">
                <a:latin typeface="+mj-lt"/>
              </a:rPr>
              <a:t>Syahadat</a:t>
            </a:r>
            <a:r>
              <a:rPr lang="en-ID" dirty="0">
                <a:latin typeface="+mj-lt"/>
              </a:rPr>
              <a:t>. </a:t>
            </a:r>
          </a:p>
          <a:p>
            <a:pPr>
              <a:lnSpc>
                <a:spcPct val="150000"/>
              </a:lnSpc>
            </a:pPr>
            <a:endParaRPr lang="en-ID" dirty="0">
              <a:latin typeface="+mj-lt"/>
            </a:endParaRPr>
          </a:p>
        </p:txBody>
      </p:sp>
      <p:pic>
        <p:nvPicPr>
          <p:cNvPr id="2" name="Graphic 1" descr="Close outline">
            <a:hlinkClick r:id="rId10" action="ppaction://hlinksldjump"/>
            <a:extLst>
              <a:ext uri="{FF2B5EF4-FFF2-40B4-BE49-F238E27FC236}">
                <a16:creationId xmlns:a16="http://schemas.microsoft.com/office/drawing/2014/main" id="{1CB332BF-713F-B774-A176-2063E17EF9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238022" y="4655048"/>
            <a:ext cx="514778" cy="5147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052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C69949E-30F7-07B4-5867-880674791C5C}"/>
              </a:ext>
            </a:extLst>
          </p:cNvPr>
          <p:cNvSpPr>
            <a:spLocks/>
          </p:cNvSpPr>
          <p:nvPr/>
        </p:nvSpPr>
        <p:spPr>
          <a:xfrm>
            <a:off x="-15515" y="860365"/>
            <a:ext cx="12260241" cy="5137270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9C6D75-4D47-21EE-74DC-7788FBEEEA28}"/>
              </a:ext>
            </a:extLst>
          </p:cNvPr>
          <p:cNvSpPr/>
          <p:nvPr/>
        </p:nvSpPr>
        <p:spPr>
          <a:xfrm>
            <a:off x="-22747" y="-265021"/>
            <a:ext cx="12237493" cy="1132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4BC42B-6790-E943-5269-CB1AC554A73F}"/>
              </a:ext>
            </a:extLst>
          </p:cNvPr>
          <p:cNvSpPr/>
          <p:nvPr/>
        </p:nvSpPr>
        <p:spPr>
          <a:xfrm>
            <a:off x="-45495" y="6005014"/>
            <a:ext cx="12237493" cy="852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27D6B6-0A51-47C6-422E-27EDC1A479D9}"/>
              </a:ext>
            </a:extLst>
          </p:cNvPr>
          <p:cNvSpPr txBox="1"/>
          <p:nvPr/>
        </p:nvSpPr>
        <p:spPr>
          <a:xfrm flipH="1">
            <a:off x="8360331" y="6169896"/>
            <a:ext cx="3234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 KELAS VIII SMP/MTs</a:t>
            </a:r>
            <a:endParaRPr lang="en-ID" sz="2800" dirty="0">
              <a:solidFill>
                <a:schemeClr val="bg2"/>
              </a:solidFill>
            </a:endParaRPr>
          </a:p>
        </p:txBody>
      </p:sp>
      <p:pic>
        <p:nvPicPr>
          <p:cNvPr id="22" name="Graphic 21" descr="Hamburger Menu Icon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25DD70C1-4E4E-A0DC-3F71-AD434965EE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172" y="73183"/>
            <a:ext cx="1663345" cy="852985"/>
          </a:xfrm>
          <a:prstGeom prst="rect">
            <a:avLst/>
          </a:prstGeom>
        </p:spPr>
      </p:pic>
      <p:pic>
        <p:nvPicPr>
          <p:cNvPr id="24" name="Graphic 23" descr="Information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3C2D195B-CBFA-CBC3-1086-7A5E160368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14774" y="219595"/>
            <a:ext cx="560159" cy="56015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84E188-7A68-330F-09AD-774ED8E06D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162010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48FD7-ADE5-F2C4-E773-2D84E2DC823C}"/>
              </a:ext>
            </a:extLst>
          </p:cNvPr>
          <p:cNvSpPr txBox="1"/>
          <p:nvPr/>
        </p:nvSpPr>
        <p:spPr>
          <a:xfrm flipH="1">
            <a:off x="892891" y="1739762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Gresik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DF60AA2-B683-D1EF-E373-04CCEC379C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2774887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1D8E5E0-22F2-3EF0-7D37-3D178D4CFD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411206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52E7348-FF1B-ECD5-0E92-C63E1FE2E77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00194" y="4116851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07F867D-4754-0808-2DC7-ED41D00AD2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00193" y="272478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19EE102-13FB-2EBC-48CE-6280DDC26D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23522" y="1577428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9D17ACC-266F-9DDB-EC45-5247415A04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5" y="4112060"/>
            <a:ext cx="2371245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2B3A319-87F0-2FB5-733D-2CCF5C5702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5" y="274594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97D3610-C6DF-002C-8857-011144C72F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7" y="162010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5102C3-9D1A-D672-04C3-4675BCA81A6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25127" y="421472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Muria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E47ADD-6C2B-0BFB-E3CE-C74F9F6BDE2D}"/>
              </a:ext>
            </a:extLst>
          </p:cNvPr>
          <p:cNvSpPr txBox="1"/>
          <p:nvPr/>
        </p:nvSpPr>
        <p:spPr>
          <a:xfrm flipH="1">
            <a:off x="891779" y="421472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Kalijaga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8A163-E78C-87B3-BF92-CBFCCC47DE7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88181" y="2842225"/>
            <a:ext cx="23344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Giri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A5D0E1-2CBB-0DB7-5DF5-DC349E6FC70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25127" y="282744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Kudus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AE7240-2F0E-6F17-8AAC-FD511716918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66112" y="172276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Bonang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E34471-3A86-27C3-3E9F-477ED08626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15103" y="2842225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Drajat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2AD5CB-81E1-FD8A-A328-2E912BA18F9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44439" y="1711550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Ampel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981B82-1E55-2401-BC4D-7D2C984F7ED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88181" y="4183499"/>
            <a:ext cx="237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mic Sans MS" panose="030F0702030302020204" pitchFamily="66" charset="0"/>
              </a:rPr>
              <a:t>Sunan</a:t>
            </a:r>
            <a:r>
              <a:rPr lang="en-US" sz="2000" dirty="0">
                <a:latin typeface="Comic Sans MS" panose="030F0702030302020204" pitchFamily="66" charset="0"/>
              </a:rPr>
              <a:t> Gunung </a:t>
            </a:r>
            <a:r>
              <a:rPr lang="en-US" sz="2000" dirty="0" err="1">
                <a:latin typeface="Comic Sans MS" panose="030F0702030302020204" pitchFamily="66" charset="0"/>
              </a:rPr>
              <a:t>Jati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9" name="Rectangle: Rounded Corners 8">
            <a:hlinkClick r:id="rId10" action="ppaction://hlinksldjump"/>
            <a:extLst>
              <a:ext uri="{FF2B5EF4-FFF2-40B4-BE49-F238E27FC236}">
                <a16:creationId xmlns:a16="http://schemas.microsoft.com/office/drawing/2014/main" id="{2D0770C3-CA62-265F-C6E0-45658250DB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95500" y="-542500"/>
            <a:ext cx="13203123" cy="7642746"/>
          </a:xfrm>
          <a:prstGeom prst="roundRect">
            <a:avLst/>
          </a:prstGeom>
          <a:solidFill>
            <a:schemeClr val="tx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25EBA8A-8146-5D5A-0462-5296727BCEEA}"/>
              </a:ext>
            </a:extLst>
          </p:cNvPr>
          <p:cNvSpPr>
            <a:spLocks/>
          </p:cNvSpPr>
          <p:nvPr/>
        </p:nvSpPr>
        <p:spPr>
          <a:xfrm>
            <a:off x="526107" y="787133"/>
            <a:ext cx="10954626" cy="4726300"/>
          </a:xfrm>
          <a:prstGeom prst="roundRect">
            <a:avLst/>
          </a:prstGeom>
          <a:solidFill>
            <a:schemeClr val="bg2">
              <a:lumMod val="90000"/>
              <a:alpha val="9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DEC57B-41C1-BC1C-A012-1AFCE26841FB}"/>
              </a:ext>
            </a:extLst>
          </p:cNvPr>
          <p:cNvSpPr txBox="1"/>
          <p:nvPr/>
        </p:nvSpPr>
        <p:spPr>
          <a:xfrm>
            <a:off x="1231226" y="4503216"/>
            <a:ext cx="23677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mic Sans MS" panose="030F0702030302020204" pitchFamily="66" charset="0"/>
              </a:rPr>
              <a:t>SUNAN DRAJAT</a:t>
            </a:r>
            <a:endParaRPr lang="en-ID" sz="2000" dirty="0">
              <a:latin typeface="Comic Sans MS" panose="030F0702030302020204" pitchFamily="66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100D74-EC4B-6DB0-DE03-BE40AFC8B569}"/>
              </a:ext>
            </a:extLst>
          </p:cNvPr>
          <p:cNvSpPr txBox="1"/>
          <p:nvPr/>
        </p:nvSpPr>
        <p:spPr>
          <a:xfrm>
            <a:off x="3670316" y="1247107"/>
            <a:ext cx="8071644" cy="373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2000" dirty="0">
                <a:latin typeface="+mj-lt"/>
              </a:rPr>
              <a:t>Nama </a:t>
            </a:r>
            <a:r>
              <a:rPr lang="en-ID" sz="2000" dirty="0" err="1">
                <a:latin typeface="+mj-lt"/>
              </a:rPr>
              <a:t>asli</a:t>
            </a:r>
            <a:r>
              <a:rPr lang="en-ID" sz="2000" dirty="0">
                <a:latin typeface="+mj-lt"/>
              </a:rPr>
              <a:t>	: Raden </a:t>
            </a:r>
            <a:r>
              <a:rPr lang="en-ID" sz="2000" dirty="0" err="1">
                <a:latin typeface="+mj-lt"/>
              </a:rPr>
              <a:t>Qasim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Syarifuddin</a:t>
            </a:r>
            <a:endParaRPr lang="en-ID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ID" sz="2000" dirty="0">
                <a:latin typeface="+mj-lt"/>
              </a:rPr>
              <a:t>Nama lain	: </a:t>
            </a:r>
            <a:r>
              <a:rPr lang="en-ID" sz="2000" dirty="0" err="1">
                <a:latin typeface="+mj-lt"/>
              </a:rPr>
              <a:t>Sunan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Drajat</a:t>
            </a:r>
            <a:endParaRPr lang="en-ID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ID" sz="2000" dirty="0">
                <a:latin typeface="+mj-lt"/>
              </a:rPr>
              <a:t>Nama ayah	: </a:t>
            </a:r>
            <a:r>
              <a:rPr lang="en-ID" sz="2000" dirty="0" err="1">
                <a:latin typeface="+mj-lt"/>
              </a:rPr>
              <a:t>Sunan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Ampel</a:t>
            </a:r>
            <a:endParaRPr lang="en-ID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ID" sz="2000" dirty="0">
                <a:latin typeface="+mj-lt"/>
              </a:rPr>
              <a:t>Nama </a:t>
            </a:r>
            <a:r>
              <a:rPr lang="en-ID" sz="2000" dirty="0" err="1">
                <a:latin typeface="+mj-lt"/>
              </a:rPr>
              <a:t>anak</a:t>
            </a:r>
            <a:r>
              <a:rPr lang="en-ID" sz="2000" dirty="0">
                <a:latin typeface="+mj-lt"/>
              </a:rPr>
              <a:t>	: </a:t>
            </a:r>
            <a:r>
              <a:rPr lang="en-ID" sz="2000" dirty="0" err="1">
                <a:latin typeface="+mj-lt"/>
              </a:rPr>
              <a:t>Pangeran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Trenggana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Dewi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Wuryan</a:t>
            </a:r>
            <a:endParaRPr lang="en-ID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ID" sz="2000" dirty="0" err="1">
                <a:latin typeface="+mj-lt"/>
              </a:rPr>
              <a:t>Wafat</a:t>
            </a:r>
            <a:r>
              <a:rPr lang="en-ID" sz="2000" dirty="0">
                <a:latin typeface="+mj-lt"/>
              </a:rPr>
              <a:t>		: 1522 M</a:t>
            </a:r>
          </a:p>
          <a:p>
            <a:pPr>
              <a:lnSpc>
                <a:spcPct val="150000"/>
              </a:lnSpc>
            </a:pPr>
            <a:r>
              <a:rPr lang="en-ID" sz="2000" dirty="0" err="1">
                <a:latin typeface="+mj-lt"/>
              </a:rPr>
              <a:t>Tempat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dakwah</a:t>
            </a:r>
            <a:r>
              <a:rPr lang="en-ID" sz="2000" dirty="0">
                <a:latin typeface="+mj-lt"/>
              </a:rPr>
              <a:t>	: Cirebon</a:t>
            </a:r>
          </a:p>
          <a:p>
            <a:pPr>
              <a:lnSpc>
                <a:spcPct val="150000"/>
              </a:lnSpc>
            </a:pPr>
            <a:r>
              <a:rPr lang="en-ID" sz="2000" dirty="0" err="1">
                <a:latin typeface="+mj-lt"/>
              </a:rPr>
              <a:t>Makam</a:t>
            </a:r>
            <a:r>
              <a:rPr lang="en-ID" sz="2000" dirty="0">
                <a:latin typeface="+mj-lt"/>
              </a:rPr>
              <a:t> 		: </a:t>
            </a:r>
            <a:r>
              <a:rPr lang="en-ID" sz="2000" dirty="0" err="1">
                <a:latin typeface="+mj-lt"/>
              </a:rPr>
              <a:t>Lamongan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Jawa</a:t>
            </a:r>
            <a:r>
              <a:rPr lang="en-ID" sz="2000" dirty="0">
                <a:latin typeface="+mj-lt"/>
              </a:rPr>
              <a:t> Timur</a:t>
            </a:r>
          </a:p>
          <a:p>
            <a:pPr>
              <a:lnSpc>
                <a:spcPct val="150000"/>
              </a:lnSpc>
            </a:pPr>
            <a:endParaRPr lang="en-ID" sz="2000" dirty="0">
              <a:latin typeface="+mj-lt"/>
            </a:endParaRPr>
          </a:p>
        </p:txBody>
      </p:sp>
      <p:pic>
        <p:nvPicPr>
          <p:cNvPr id="37" name="Graphic 36" descr="Back outline">
            <a:hlinkClick r:id="rId11" action="ppaction://hlinksldjump"/>
            <a:extLst>
              <a:ext uri="{FF2B5EF4-FFF2-40B4-BE49-F238E27FC236}">
                <a16:creationId xmlns:a16="http://schemas.microsoft.com/office/drawing/2014/main" id="{463BF5E4-5DFC-3DA9-EBD0-5C5E2BE096F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13500" y="4565562"/>
            <a:ext cx="925782" cy="925782"/>
          </a:xfrm>
          <a:prstGeom prst="rect">
            <a:avLst/>
          </a:prstGeom>
        </p:spPr>
      </p:pic>
      <p:pic>
        <p:nvPicPr>
          <p:cNvPr id="2" name="Picture 16">
            <a:extLst>
              <a:ext uri="{FF2B5EF4-FFF2-40B4-BE49-F238E27FC236}">
                <a16:creationId xmlns:a16="http://schemas.microsoft.com/office/drawing/2014/main" id="{C2F091AA-0E02-D5D5-296A-9A27E062141E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4358" t="2975" r="4284" b="6010"/>
          <a:stretch>
            <a:fillRect/>
          </a:stretch>
        </p:blipFill>
        <p:spPr>
          <a:xfrm>
            <a:off x="1182150" y="1410906"/>
            <a:ext cx="2416786" cy="29726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760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B443254-7418-14BA-200B-6C26E934731C}"/>
              </a:ext>
            </a:extLst>
          </p:cNvPr>
          <p:cNvSpPr>
            <a:spLocks/>
          </p:cNvSpPr>
          <p:nvPr/>
        </p:nvSpPr>
        <p:spPr>
          <a:xfrm>
            <a:off x="-15515" y="860365"/>
            <a:ext cx="12260241" cy="5137270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9C6D75-4D47-21EE-74DC-7788FBEEEA28}"/>
              </a:ext>
            </a:extLst>
          </p:cNvPr>
          <p:cNvSpPr/>
          <p:nvPr/>
        </p:nvSpPr>
        <p:spPr>
          <a:xfrm>
            <a:off x="-22747" y="-265021"/>
            <a:ext cx="12237493" cy="1132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4BC42B-6790-E943-5269-CB1AC554A73F}"/>
              </a:ext>
            </a:extLst>
          </p:cNvPr>
          <p:cNvSpPr/>
          <p:nvPr/>
        </p:nvSpPr>
        <p:spPr>
          <a:xfrm>
            <a:off x="-45495" y="6005014"/>
            <a:ext cx="12237493" cy="852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27D6B6-0A51-47C6-422E-27EDC1A479D9}"/>
              </a:ext>
            </a:extLst>
          </p:cNvPr>
          <p:cNvSpPr txBox="1"/>
          <p:nvPr/>
        </p:nvSpPr>
        <p:spPr>
          <a:xfrm flipH="1">
            <a:off x="8360331" y="6169896"/>
            <a:ext cx="3234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 KELAS VIII SMP/MTs</a:t>
            </a:r>
            <a:endParaRPr lang="en-ID" sz="2800" dirty="0">
              <a:solidFill>
                <a:schemeClr val="bg2"/>
              </a:solidFill>
            </a:endParaRPr>
          </a:p>
        </p:txBody>
      </p:sp>
      <p:pic>
        <p:nvPicPr>
          <p:cNvPr id="22" name="Graphic 21" descr="Hamburger Menu Icon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25DD70C1-4E4E-A0DC-3F71-AD434965EE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172" y="73183"/>
            <a:ext cx="1663345" cy="852985"/>
          </a:xfrm>
          <a:prstGeom prst="rect">
            <a:avLst/>
          </a:prstGeom>
        </p:spPr>
      </p:pic>
      <p:pic>
        <p:nvPicPr>
          <p:cNvPr id="24" name="Graphic 23" descr="Information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3C2D195B-CBFA-CBC3-1086-7A5E160368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14774" y="219595"/>
            <a:ext cx="560159" cy="56015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84E188-7A68-330F-09AD-774ED8E06D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162010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48FD7-ADE5-F2C4-E773-2D84E2DC823C}"/>
              </a:ext>
            </a:extLst>
          </p:cNvPr>
          <p:cNvSpPr txBox="1"/>
          <p:nvPr/>
        </p:nvSpPr>
        <p:spPr>
          <a:xfrm flipH="1">
            <a:off x="892891" y="1739762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Gresik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DF60AA2-B683-D1EF-E373-04CCEC379C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2774887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1D8E5E0-22F2-3EF0-7D37-3D178D4CFD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411206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52E7348-FF1B-ECD5-0E92-C63E1FE2E77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00194" y="4116851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07F867D-4754-0808-2DC7-ED41D00AD2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00193" y="272478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19EE102-13FB-2EBC-48CE-6280DDC26D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23522" y="1577428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9D17ACC-266F-9DDB-EC45-5247415A04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5" y="4112060"/>
            <a:ext cx="2371245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2B3A319-87F0-2FB5-733D-2CCF5C5702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5" y="274594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97D3610-C6DF-002C-8857-011144C72F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7" y="162010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5102C3-9D1A-D672-04C3-4675BCA81A6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25127" y="421472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Muria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E47ADD-6C2B-0BFB-E3CE-C74F9F6BDE2D}"/>
              </a:ext>
            </a:extLst>
          </p:cNvPr>
          <p:cNvSpPr txBox="1"/>
          <p:nvPr/>
        </p:nvSpPr>
        <p:spPr>
          <a:xfrm flipH="1">
            <a:off x="891779" y="421472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Kalijaga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8A163-E78C-87B3-BF92-CBFCCC47DE7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88181" y="2842225"/>
            <a:ext cx="23344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Giri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A5D0E1-2CBB-0DB7-5DF5-DC349E6FC70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25127" y="282744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Kudus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AE7240-2F0E-6F17-8AAC-FD511716918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66112" y="172276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Bonang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E34471-3A86-27C3-3E9F-477ED08626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15103" y="2842225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Drajat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2AD5CB-81E1-FD8A-A328-2E912BA18F9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44439" y="1711550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Ampel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981B82-1E55-2401-BC4D-7D2C984F7ED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88181" y="4183499"/>
            <a:ext cx="237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mic Sans MS" panose="030F0702030302020204" pitchFamily="66" charset="0"/>
              </a:rPr>
              <a:t>Sunan</a:t>
            </a:r>
            <a:r>
              <a:rPr lang="en-US" sz="2000" dirty="0">
                <a:latin typeface="Comic Sans MS" panose="030F0702030302020204" pitchFamily="66" charset="0"/>
              </a:rPr>
              <a:t> Gunung </a:t>
            </a:r>
            <a:r>
              <a:rPr lang="en-US" sz="2000" dirty="0" err="1">
                <a:latin typeface="Comic Sans MS" panose="030F0702030302020204" pitchFamily="66" charset="0"/>
              </a:rPr>
              <a:t>Jati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9" name="Rectangle: Rounded Corners 8">
            <a:hlinkClick r:id="rId10" action="ppaction://hlinksldjump"/>
            <a:extLst>
              <a:ext uri="{FF2B5EF4-FFF2-40B4-BE49-F238E27FC236}">
                <a16:creationId xmlns:a16="http://schemas.microsoft.com/office/drawing/2014/main" id="{2D0770C3-CA62-265F-C6E0-45658250DB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95500" y="-542500"/>
            <a:ext cx="13203123" cy="7642746"/>
          </a:xfrm>
          <a:prstGeom prst="roundRect">
            <a:avLst/>
          </a:prstGeom>
          <a:solidFill>
            <a:schemeClr val="tx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25EBA8A-8146-5D5A-0462-5296727BCEEA}"/>
              </a:ext>
            </a:extLst>
          </p:cNvPr>
          <p:cNvSpPr>
            <a:spLocks/>
          </p:cNvSpPr>
          <p:nvPr/>
        </p:nvSpPr>
        <p:spPr>
          <a:xfrm>
            <a:off x="595938" y="238645"/>
            <a:ext cx="10954626" cy="5518854"/>
          </a:xfrm>
          <a:prstGeom prst="roundRect">
            <a:avLst/>
          </a:prstGeom>
          <a:solidFill>
            <a:schemeClr val="bg2">
              <a:lumMod val="90000"/>
              <a:alpha val="9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DEC57B-41C1-BC1C-A012-1AFCE26841FB}"/>
              </a:ext>
            </a:extLst>
          </p:cNvPr>
          <p:cNvSpPr txBox="1"/>
          <p:nvPr/>
        </p:nvSpPr>
        <p:spPr>
          <a:xfrm>
            <a:off x="3286348" y="397889"/>
            <a:ext cx="57654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100" dirty="0">
                <a:latin typeface="Comic Sans MS" panose="030F0702030302020204" pitchFamily="66" charset="0"/>
              </a:rPr>
              <a:t>PERJUANGAN DAKWAH SUNAN DRAJAT</a:t>
            </a:r>
          </a:p>
          <a:p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100D74-EC4B-6DB0-DE03-BE40AFC8B569}"/>
              </a:ext>
            </a:extLst>
          </p:cNvPr>
          <p:cNvSpPr txBox="1"/>
          <p:nvPr/>
        </p:nvSpPr>
        <p:spPr>
          <a:xfrm>
            <a:off x="778262" y="675979"/>
            <a:ext cx="10703075" cy="5081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2000" dirty="0" err="1">
                <a:latin typeface="+mj-lt"/>
              </a:rPr>
              <a:t>Sunan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Drajat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mengambil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tempat</a:t>
            </a:r>
            <a:r>
              <a:rPr lang="en-ID" sz="2000" dirty="0">
                <a:latin typeface="+mj-lt"/>
              </a:rPr>
              <a:t> di </a:t>
            </a:r>
            <a:r>
              <a:rPr lang="en-ID" sz="2000" dirty="0" err="1">
                <a:latin typeface="+mj-lt"/>
              </a:rPr>
              <a:t>Desan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Drajat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Kecamatan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Paciran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Kabupaten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Lamongan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sebagai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pusat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kegiatan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dakwahnya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sekitar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abat</a:t>
            </a:r>
            <a:r>
              <a:rPr lang="en-ID" sz="2000" dirty="0">
                <a:latin typeface="+mj-lt"/>
              </a:rPr>
              <a:t> XV dan XVI </a:t>
            </a:r>
            <a:r>
              <a:rPr lang="en-ID" sz="2000" dirty="0" err="1">
                <a:latin typeface="+mj-lt"/>
              </a:rPr>
              <a:t>Masehi</a:t>
            </a:r>
            <a:r>
              <a:rPr lang="en-ID" sz="2000" dirty="0">
                <a:latin typeface="+mj-lt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ID" sz="2000" dirty="0">
                <a:latin typeface="+mj-lt"/>
              </a:rPr>
              <a:t>Di sana, </a:t>
            </a:r>
            <a:r>
              <a:rPr lang="en-ID" sz="2000" dirty="0" err="1">
                <a:latin typeface="+mj-lt"/>
              </a:rPr>
              <a:t>Sunan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Drajat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memegang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kendali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keprajaan</a:t>
            </a:r>
            <a:r>
              <a:rPr lang="en-ID" sz="2000" dirty="0">
                <a:latin typeface="+mj-lt"/>
              </a:rPr>
              <a:t> di wilayah </a:t>
            </a:r>
            <a:r>
              <a:rPr lang="en-ID" sz="2000" dirty="0" err="1">
                <a:latin typeface="+mj-lt"/>
              </a:rPr>
              <a:t>perdikan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Drajat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sebagai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otonom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kerajaan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Demak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selama</a:t>
            </a:r>
            <a:r>
              <a:rPr lang="en-ID" sz="2000" dirty="0">
                <a:latin typeface="+mj-lt"/>
              </a:rPr>
              <a:t> 36 </a:t>
            </a:r>
            <a:r>
              <a:rPr lang="en-ID" sz="2000" dirty="0" err="1">
                <a:latin typeface="+mj-lt"/>
              </a:rPr>
              <a:t>tahun</a:t>
            </a:r>
            <a:r>
              <a:rPr lang="en-ID" sz="2000" dirty="0">
                <a:latin typeface="+mj-lt"/>
              </a:rPr>
              <a:t>. </a:t>
            </a:r>
            <a:r>
              <a:rPr lang="en-ID" sz="2000" dirty="0" err="1">
                <a:latin typeface="+mj-lt"/>
              </a:rPr>
              <a:t>Sunan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Drajat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sebagai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wali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penyebar</a:t>
            </a:r>
            <a:r>
              <a:rPr lang="en-ID" sz="2000" dirty="0">
                <a:latin typeface="+mj-lt"/>
              </a:rPr>
              <a:t> Islam yang </a:t>
            </a:r>
            <a:r>
              <a:rPr lang="en-ID" sz="2000" dirty="0" err="1">
                <a:latin typeface="+mj-lt"/>
              </a:rPr>
              <a:t>terkenal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berjiwa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sosial</a:t>
            </a:r>
            <a:r>
              <a:rPr lang="en-ID" sz="2000" dirty="0">
                <a:latin typeface="+mj-lt"/>
              </a:rPr>
              <a:t>, sangat </a:t>
            </a:r>
            <a:r>
              <a:rPr lang="en-ID" sz="2000" dirty="0" err="1">
                <a:latin typeface="+mj-lt"/>
              </a:rPr>
              <a:t>memperhatikan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nasib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kaum</a:t>
            </a:r>
            <a:r>
              <a:rPr lang="en-ID" sz="2000" dirty="0">
                <a:latin typeface="+mj-lt"/>
              </a:rPr>
              <a:t>  fakir miskin. </a:t>
            </a:r>
          </a:p>
          <a:p>
            <a:pPr>
              <a:lnSpc>
                <a:spcPct val="150000"/>
              </a:lnSpc>
            </a:pPr>
            <a:r>
              <a:rPr lang="en-ID" sz="2000" dirty="0" err="1">
                <a:latin typeface="+mj-lt"/>
              </a:rPr>
              <a:t>Sunan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Drajat</a:t>
            </a:r>
            <a:r>
              <a:rPr lang="en-ID" sz="2000" dirty="0">
                <a:latin typeface="+mj-lt"/>
              </a:rPr>
              <a:t> juga </a:t>
            </a:r>
            <a:r>
              <a:rPr lang="en-ID" sz="2000" dirty="0" err="1">
                <a:latin typeface="+mj-lt"/>
              </a:rPr>
              <a:t>lebih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mengusahaan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kesejahteraan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sosial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baru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memberikan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pemahan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tentang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ajaran</a:t>
            </a:r>
            <a:r>
              <a:rPr lang="en-ID" sz="2000" dirty="0">
                <a:latin typeface="+mj-lt"/>
              </a:rPr>
              <a:t> Islam. </a:t>
            </a:r>
            <a:r>
              <a:rPr lang="en-ID" sz="2000" dirty="0" err="1">
                <a:latin typeface="+mj-lt"/>
              </a:rPr>
              <a:t>Motivasi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lebih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ditekankan</a:t>
            </a:r>
            <a:r>
              <a:rPr lang="en-ID" sz="2000" dirty="0">
                <a:latin typeface="+mj-lt"/>
              </a:rPr>
              <a:t> pada </a:t>
            </a:r>
            <a:r>
              <a:rPr lang="en-ID" sz="2000" dirty="0" err="1">
                <a:latin typeface="+mj-lt"/>
              </a:rPr>
              <a:t>etos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kerja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keras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kedermawanan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untuk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mengentas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kemiskinan</a:t>
            </a:r>
            <a:r>
              <a:rPr lang="en-ID" sz="2000" dirty="0">
                <a:latin typeface="+mj-lt"/>
              </a:rPr>
              <a:t> dan </a:t>
            </a:r>
            <a:r>
              <a:rPr lang="en-ID" sz="2000" dirty="0" err="1">
                <a:latin typeface="+mj-lt"/>
              </a:rPr>
              <a:t>menciptakan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kemakmuran</a:t>
            </a:r>
            <a:r>
              <a:rPr lang="en-ID" sz="2000" dirty="0">
                <a:latin typeface="+mj-lt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ID" sz="2000" dirty="0">
                <a:latin typeface="+mj-lt"/>
              </a:rPr>
              <a:t>Usaha </a:t>
            </a:r>
            <a:r>
              <a:rPr lang="en-ID" sz="2000" dirty="0" err="1">
                <a:latin typeface="+mj-lt"/>
              </a:rPr>
              <a:t>itu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menjadi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lebih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mudah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karena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Sunan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Drajat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memperoleh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kewenangan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untuk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mengatur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wilayahnya</a:t>
            </a:r>
            <a:r>
              <a:rPr lang="en-ID" sz="2000" dirty="0">
                <a:latin typeface="+mj-lt"/>
              </a:rPr>
              <a:t> yang </a:t>
            </a:r>
            <a:r>
              <a:rPr lang="en-ID" sz="2000" dirty="0" err="1">
                <a:latin typeface="+mj-lt"/>
              </a:rPr>
              <a:t>mempunyai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otonomi</a:t>
            </a:r>
            <a:r>
              <a:rPr lang="en-ID" sz="2000" dirty="0">
                <a:latin typeface="+mj-lt"/>
              </a:rPr>
              <a:t>. </a:t>
            </a:r>
          </a:p>
          <a:p>
            <a:pPr>
              <a:lnSpc>
                <a:spcPct val="150000"/>
              </a:lnSpc>
            </a:pPr>
            <a:endParaRPr lang="en-ID" sz="2000" dirty="0">
              <a:latin typeface="+mj-lt"/>
            </a:endParaRPr>
          </a:p>
        </p:txBody>
      </p:sp>
      <p:pic>
        <p:nvPicPr>
          <p:cNvPr id="37" name="Graphic 36" descr="Back outline">
            <a:hlinkClick r:id="rId11" action="ppaction://hlinksldjump"/>
            <a:extLst>
              <a:ext uri="{FF2B5EF4-FFF2-40B4-BE49-F238E27FC236}">
                <a16:creationId xmlns:a16="http://schemas.microsoft.com/office/drawing/2014/main" id="{463BF5E4-5DFC-3DA9-EBD0-5C5E2BE096F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87572" y="4710692"/>
            <a:ext cx="925782" cy="9257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7246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03CC18F-C59F-57B9-8630-BCB05BD8F27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5515" y="860365"/>
            <a:ext cx="12260241" cy="5137270"/>
          </a:xfrm>
          <a:prstGeom prst="rect">
            <a:avLst/>
          </a:prstGeom>
          <a:solidFill>
            <a:schemeClr val="accent5">
              <a:lumMod val="40000"/>
              <a:lumOff val="60000"/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9C6D75-4D47-21EE-74DC-7788FBEEEA28}"/>
              </a:ext>
            </a:extLst>
          </p:cNvPr>
          <p:cNvSpPr/>
          <p:nvPr/>
        </p:nvSpPr>
        <p:spPr>
          <a:xfrm>
            <a:off x="-22747" y="-265021"/>
            <a:ext cx="12237493" cy="1132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4BC42B-6790-E943-5269-CB1AC554A73F}"/>
              </a:ext>
            </a:extLst>
          </p:cNvPr>
          <p:cNvSpPr/>
          <p:nvPr/>
        </p:nvSpPr>
        <p:spPr>
          <a:xfrm>
            <a:off x="-45495" y="6005014"/>
            <a:ext cx="12237493" cy="852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48FD7-ADE5-F2C4-E773-2D84E2DC823C}"/>
              </a:ext>
            </a:extLst>
          </p:cNvPr>
          <p:cNvSpPr txBox="1"/>
          <p:nvPr/>
        </p:nvSpPr>
        <p:spPr>
          <a:xfrm flipH="1">
            <a:off x="1955095" y="1032626"/>
            <a:ext cx="82363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Comic Sans MS" panose="030F0702030302020204" pitchFamily="66" charset="0"/>
              </a:rPr>
              <a:t>MEDIA PEMBELAJARAN INTERAKTIF</a:t>
            </a:r>
            <a:endParaRPr lang="en-US" sz="3000" dirty="0">
              <a:latin typeface="Comic Sans MS" panose="030F0702030302020204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27D6B6-0A51-47C6-422E-27EDC1A479D9}"/>
              </a:ext>
            </a:extLst>
          </p:cNvPr>
          <p:cNvSpPr txBox="1"/>
          <p:nvPr/>
        </p:nvSpPr>
        <p:spPr>
          <a:xfrm flipH="1">
            <a:off x="8360331" y="6169896"/>
            <a:ext cx="3234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 KELAS VIII SMP/MTs</a:t>
            </a:r>
            <a:endParaRPr lang="en-ID" sz="28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04B116-16E4-BD86-BCC5-FF7B963B7233}"/>
              </a:ext>
            </a:extLst>
          </p:cNvPr>
          <p:cNvSpPr txBox="1"/>
          <p:nvPr/>
        </p:nvSpPr>
        <p:spPr>
          <a:xfrm flipH="1">
            <a:off x="4014173" y="1811040"/>
            <a:ext cx="4118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Comic Sans MS" panose="030F0702030302020204" pitchFamily="66" charset="0"/>
              </a:rPr>
              <a:t>WALI SANGA</a:t>
            </a:r>
            <a:endParaRPr lang="en-US" sz="3600" dirty="0">
              <a:latin typeface="Comic Sans MS" panose="030F0702030302020204" pitchFamily="66" charset="0"/>
            </a:endParaRPr>
          </a:p>
        </p:txBody>
      </p:sp>
      <p:pic>
        <p:nvPicPr>
          <p:cNvPr id="1026" name="Picture 2" descr="Lihat gambar sumber">
            <a:extLst>
              <a:ext uri="{FF2B5EF4-FFF2-40B4-BE49-F238E27FC236}">
                <a16:creationId xmlns:a16="http://schemas.microsoft.com/office/drawing/2014/main" id="{6B9E865A-F250-3025-6144-2EB2916FB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520" y="2888527"/>
            <a:ext cx="1443848" cy="146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1EDD147-86BF-85FC-A162-4F6FDA1B07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76" t="35825" r="26231" b="26451"/>
          <a:stretch/>
        </p:blipFill>
        <p:spPr>
          <a:xfrm>
            <a:off x="6073250" y="2841641"/>
            <a:ext cx="1579814" cy="155898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F06551C-567F-F553-EBB6-B839204CD199}"/>
              </a:ext>
            </a:extLst>
          </p:cNvPr>
          <p:cNvSpPr txBox="1"/>
          <p:nvPr/>
        </p:nvSpPr>
        <p:spPr>
          <a:xfrm flipH="1">
            <a:off x="1656795" y="5057323"/>
            <a:ext cx="9124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>
                <a:latin typeface="+mj-lt"/>
              </a:rPr>
              <a:t>Silakan</a:t>
            </a:r>
            <a:r>
              <a:rPr lang="en-US" sz="2000" i="1" dirty="0">
                <a:latin typeface="+mj-lt"/>
              </a:rPr>
              <a:t> </a:t>
            </a:r>
            <a:r>
              <a:rPr lang="en-US" sz="2000" i="1" dirty="0" err="1">
                <a:latin typeface="+mj-lt"/>
              </a:rPr>
              <a:t>gunakan</a:t>
            </a:r>
            <a:r>
              <a:rPr lang="en-US" sz="2000" i="1" dirty="0">
                <a:latin typeface="+mj-lt"/>
              </a:rPr>
              <a:t> </a:t>
            </a:r>
            <a:r>
              <a:rPr lang="en-US" sz="2000" i="1" dirty="0" err="1">
                <a:latin typeface="+mj-lt"/>
              </a:rPr>
              <a:t>tombol</a:t>
            </a:r>
            <a:r>
              <a:rPr lang="en-US" sz="2000" i="1" dirty="0">
                <a:latin typeface="+mj-lt"/>
              </a:rPr>
              <a:t> di </a:t>
            </a:r>
            <a:r>
              <a:rPr lang="en-US" sz="2000" i="1" dirty="0" err="1">
                <a:latin typeface="+mj-lt"/>
              </a:rPr>
              <a:t>ujung</a:t>
            </a:r>
            <a:r>
              <a:rPr lang="en-US" sz="2000" i="1" dirty="0">
                <a:latin typeface="+mj-lt"/>
              </a:rPr>
              <a:t> </a:t>
            </a:r>
            <a:r>
              <a:rPr lang="en-US" sz="2000" i="1" dirty="0" err="1">
                <a:latin typeface="+mj-lt"/>
              </a:rPr>
              <a:t>kiri</a:t>
            </a:r>
            <a:r>
              <a:rPr lang="en-US" sz="2000" i="1" dirty="0">
                <a:latin typeface="+mj-lt"/>
              </a:rPr>
              <a:t> </a:t>
            </a:r>
            <a:r>
              <a:rPr lang="en-US" sz="2000" i="1" dirty="0" err="1">
                <a:latin typeface="+mj-lt"/>
              </a:rPr>
              <a:t>atas</a:t>
            </a:r>
            <a:r>
              <a:rPr lang="en-US" sz="2000" i="1" dirty="0">
                <a:latin typeface="+mj-lt"/>
              </a:rPr>
              <a:t> </a:t>
            </a:r>
            <a:r>
              <a:rPr lang="en-US" sz="2000" i="1" dirty="0" err="1">
                <a:latin typeface="+mj-lt"/>
              </a:rPr>
              <a:t>untuk</a:t>
            </a:r>
            <a:r>
              <a:rPr lang="en-US" sz="2000" i="1" dirty="0">
                <a:latin typeface="+mj-lt"/>
              </a:rPr>
              <a:t> </a:t>
            </a:r>
            <a:r>
              <a:rPr lang="en-US" sz="2000" i="1" dirty="0" err="1">
                <a:latin typeface="+mj-lt"/>
              </a:rPr>
              <a:t>menelusuri</a:t>
            </a:r>
            <a:r>
              <a:rPr lang="en-US" sz="2000" i="1" dirty="0">
                <a:latin typeface="+mj-lt"/>
              </a:rPr>
              <a:t> </a:t>
            </a:r>
            <a:r>
              <a:rPr lang="en-US" sz="2000" i="1" dirty="0" err="1">
                <a:latin typeface="+mj-lt"/>
              </a:rPr>
              <a:t>aplikasi</a:t>
            </a:r>
            <a:endParaRPr lang="en-US" sz="2400" i="1" dirty="0">
              <a:latin typeface="+mj-lt"/>
            </a:endParaRPr>
          </a:p>
        </p:txBody>
      </p:sp>
      <p:pic>
        <p:nvPicPr>
          <p:cNvPr id="22" name="Graphic 21" descr="Hamburger Menu Icon with solid fill">
            <a:extLst>
              <a:ext uri="{FF2B5EF4-FFF2-40B4-BE49-F238E27FC236}">
                <a16:creationId xmlns:a16="http://schemas.microsoft.com/office/drawing/2014/main" id="{25DD70C1-4E4E-A0DC-3F71-AD434965EE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5172" y="73183"/>
            <a:ext cx="1663345" cy="852985"/>
          </a:xfrm>
          <a:prstGeom prst="rect">
            <a:avLst/>
          </a:prstGeom>
        </p:spPr>
      </p:pic>
      <p:pic>
        <p:nvPicPr>
          <p:cNvPr id="24" name="Graphic 23" descr="Information with solid fill">
            <a:extLst>
              <a:ext uri="{FF2B5EF4-FFF2-40B4-BE49-F238E27FC236}">
                <a16:creationId xmlns:a16="http://schemas.microsoft.com/office/drawing/2014/main" id="{3C2D195B-CBFA-CBC3-1086-7A5E160368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14774" y="219595"/>
            <a:ext cx="560159" cy="560159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681BA50-7CC3-623B-F920-09220DE01CF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50705" y="-630063"/>
            <a:ext cx="13203123" cy="7642746"/>
          </a:xfrm>
          <a:prstGeom prst="roundRect">
            <a:avLst/>
          </a:prstGeom>
          <a:solidFill>
            <a:schemeClr val="tx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4345927-8896-A1AE-0DF0-073EC48375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2497" y="219595"/>
            <a:ext cx="10830579" cy="594343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8" name="Graphic 7" descr="Information with solid fill">
            <a:extLst>
              <a:ext uri="{FF2B5EF4-FFF2-40B4-BE49-F238E27FC236}">
                <a16:creationId xmlns:a16="http://schemas.microsoft.com/office/drawing/2014/main" id="{7D4E9EC5-95A6-3A78-8B53-3734D678E8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39691" y="360813"/>
            <a:ext cx="560159" cy="5601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874D56-0C72-928E-074B-18F82AC20086}"/>
              </a:ext>
            </a:extLst>
          </p:cNvPr>
          <p:cNvSpPr txBox="1"/>
          <p:nvPr/>
        </p:nvSpPr>
        <p:spPr>
          <a:xfrm>
            <a:off x="1730718" y="406078"/>
            <a:ext cx="3784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mic Sans MS" panose="030F0702030302020204" pitchFamily="66" charset="0"/>
              </a:rPr>
              <a:t>Identitas</a:t>
            </a:r>
            <a:r>
              <a:rPr lang="en-US" sz="2400" dirty="0">
                <a:latin typeface="Comic Sans MS" panose="030F0702030302020204" pitchFamily="66" charset="0"/>
              </a:rPr>
              <a:t> </a:t>
            </a:r>
            <a:r>
              <a:rPr lang="en-US" sz="2400" dirty="0" err="1">
                <a:latin typeface="Comic Sans MS" panose="030F0702030302020204" pitchFamily="66" charset="0"/>
              </a:rPr>
              <a:t>Pengembang</a:t>
            </a:r>
            <a:endParaRPr lang="en-ID" sz="2400" dirty="0">
              <a:latin typeface="Comic Sans MS" panose="030F0702030302020204" pitchFamily="66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CF2CC9-00D1-AE38-A952-1F532D42F04B}"/>
              </a:ext>
            </a:extLst>
          </p:cNvPr>
          <p:cNvSpPr/>
          <p:nvPr/>
        </p:nvSpPr>
        <p:spPr>
          <a:xfrm>
            <a:off x="1229764" y="1063879"/>
            <a:ext cx="4676298" cy="476149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725CD6-FFEB-604A-1011-42C51318ACF5}"/>
              </a:ext>
            </a:extLst>
          </p:cNvPr>
          <p:cNvSpPr/>
          <p:nvPr/>
        </p:nvSpPr>
        <p:spPr>
          <a:xfrm>
            <a:off x="6138088" y="1079839"/>
            <a:ext cx="5050204" cy="471474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36B83D-2C90-721C-A498-F57FE9D8D122}"/>
              </a:ext>
            </a:extLst>
          </p:cNvPr>
          <p:cNvSpPr txBox="1"/>
          <p:nvPr/>
        </p:nvSpPr>
        <p:spPr>
          <a:xfrm>
            <a:off x="1112662" y="1161776"/>
            <a:ext cx="52381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mic Sans MS" panose="030F0702030302020204" pitchFamily="66" charset="0"/>
              </a:rPr>
              <a:t>Pengembang</a:t>
            </a:r>
            <a:r>
              <a:rPr lang="en-US" dirty="0">
                <a:latin typeface="Comic Sans MS" panose="030F0702030302020204" pitchFamily="66" charset="0"/>
              </a:rPr>
              <a:t> 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Nama	: Nazila Basuin Abdullah</a:t>
            </a:r>
          </a:p>
          <a:p>
            <a:r>
              <a:rPr lang="en-US" dirty="0">
                <a:latin typeface="Comic Sans MS" panose="030F0702030302020204" pitchFamily="66" charset="0"/>
              </a:rPr>
              <a:t>Lahir	: 15 </a:t>
            </a:r>
            <a:r>
              <a:rPr lang="en-US" dirty="0" err="1">
                <a:latin typeface="Comic Sans MS" panose="030F0702030302020204" pitchFamily="66" charset="0"/>
              </a:rPr>
              <a:t>Agustus</a:t>
            </a:r>
            <a:r>
              <a:rPr lang="en-US" dirty="0">
                <a:latin typeface="Comic Sans MS" panose="030F0702030302020204" pitchFamily="66" charset="0"/>
              </a:rPr>
              <a:t> 2022</a:t>
            </a:r>
          </a:p>
          <a:p>
            <a:r>
              <a:rPr lang="en-US" dirty="0">
                <a:latin typeface="Comic Sans MS" panose="030F0702030302020204" pitchFamily="66" charset="0"/>
              </a:rPr>
              <a:t>NIM	: 21105241030 </a:t>
            </a:r>
          </a:p>
          <a:p>
            <a:r>
              <a:rPr lang="en-US" dirty="0">
                <a:latin typeface="Comic Sans MS" panose="030F0702030302020204" pitchFamily="66" charset="0"/>
              </a:rPr>
              <a:t>Email	: nazilabasuin.2021@student.uny.ac.id</a:t>
            </a:r>
            <a:endParaRPr lang="en-ID" dirty="0">
              <a:latin typeface="Comic Sans MS" panose="030F0702030302020204" pitchFamily="66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ADDEFE-82B4-AF04-C88C-78360408836B}"/>
              </a:ext>
            </a:extLst>
          </p:cNvPr>
          <p:cNvSpPr txBox="1"/>
          <p:nvPr/>
        </p:nvSpPr>
        <p:spPr>
          <a:xfrm>
            <a:off x="6755939" y="1125858"/>
            <a:ext cx="47535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mic Sans MS" panose="030F0702030302020204" pitchFamily="66" charset="0"/>
              </a:rPr>
              <a:t>Dosen</a:t>
            </a:r>
            <a:r>
              <a:rPr lang="en-US" dirty="0">
                <a:latin typeface="Comic Sans MS" panose="030F0702030302020204" pitchFamily="66" charset="0"/>
              </a:rPr>
              <a:t> </a:t>
            </a:r>
            <a:r>
              <a:rPr lang="en-US" dirty="0" err="1">
                <a:latin typeface="Comic Sans MS" panose="030F0702030302020204" pitchFamily="66" charset="0"/>
              </a:rPr>
              <a:t>Pengampu</a:t>
            </a:r>
            <a:r>
              <a:rPr lang="en-US" dirty="0">
                <a:latin typeface="Comic Sans MS" panose="030F0702030302020204" pitchFamily="66" charset="0"/>
              </a:rPr>
              <a:t> Mata </a:t>
            </a:r>
            <a:r>
              <a:rPr lang="en-US" dirty="0" err="1">
                <a:latin typeface="Comic Sans MS" panose="030F0702030302020204" pitchFamily="66" charset="0"/>
              </a:rPr>
              <a:t>Kuliah</a:t>
            </a:r>
            <a:r>
              <a:rPr lang="en-US" dirty="0">
                <a:latin typeface="Comic Sans MS" panose="030F0702030302020204" pitchFamily="66" charset="0"/>
              </a:rPr>
              <a:t>  </a:t>
            </a:r>
          </a:p>
          <a:p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Nama	: </a:t>
            </a:r>
            <a:r>
              <a:rPr lang="en-US" dirty="0" err="1">
                <a:latin typeface="Comic Sans MS" panose="030F0702030302020204" pitchFamily="66" charset="0"/>
              </a:rPr>
              <a:t>Teguh</a:t>
            </a:r>
            <a:r>
              <a:rPr lang="en-US" dirty="0">
                <a:latin typeface="Comic Sans MS" panose="030F0702030302020204" pitchFamily="66" charset="0"/>
              </a:rPr>
              <a:t> Arie Sandy, </a:t>
            </a:r>
            <a:r>
              <a:rPr lang="en-US" dirty="0" err="1">
                <a:latin typeface="Comic Sans MS" panose="030F0702030302020204" pitchFamily="66" charset="0"/>
              </a:rPr>
              <a:t>M.Pd</a:t>
            </a:r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Lahir	: 24 Mei 1989</a:t>
            </a:r>
          </a:p>
          <a:p>
            <a:r>
              <a:rPr lang="en-US" dirty="0">
                <a:latin typeface="Comic Sans MS" panose="030F0702030302020204" pitchFamily="66" charset="0"/>
              </a:rPr>
              <a:t>NIP	: 1210721054784</a:t>
            </a:r>
          </a:p>
          <a:p>
            <a:r>
              <a:rPr lang="en-US" dirty="0">
                <a:latin typeface="Comic Sans MS" panose="030F0702030302020204" pitchFamily="66" charset="0"/>
              </a:rPr>
              <a:t>Email	: teguhariesandy@uny.ac.id</a:t>
            </a:r>
            <a:endParaRPr lang="en-ID" dirty="0">
              <a:latin typeface="Comic Sans MS" panose="030F0702030302020204" pitchFamily="66" charset="0"/>
            </a:endParaRPr>
          </a:p>
        </p:txBody>
      </p:sp>
      <p:pic>
        <p:nvPicPr>
          <p:cNvPr id="16" name="Picture 15" descr="A person wearing a head scarf&#10;&#10;Description automatically generated with medium confidence">
            <a:extLst>
              <a:ext uri="{FF2B5EF4-FFF2-40B4-BE49-F238E27FC236}">
                <a16:creationId xmlns:a16="http://schemas.microsoft.com/office/drawing/2014/main" id="{76A3230F-AC2B-FFB8-B252-65E7CB42E10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242" y="3062514"/>
            <a:ext cx="1974713" cy="2633710"/>
          </a:xfrm>
          <a:prstGeom prst="rect">
            <a:avLst/>
          </a:prstGeom>
        </p:spPr>
      </p:pic>
      <p:pic>
        <p:nvPicPr>
          <p:cNvPr id="18" name="Picture 17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CCDD1FFC-B7D3-BE1A-6B9D-87B6EDEE79B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945" y="2997480"/>
            <a:ext cx="2057966" cy="2747491"/>
          </a:xfrm>
          <a:prstGeom prst="rect">
            <a:avLst/>
          </a:prstGeom>
        </p:spPr>
      </p:pic>
      <p:pic>
        <p:nvPicPr>
          <p:cNvPr id="23" name="Graphic 22" descr="Close outline">
            <a:hlinkClick r:id="rId14" action="ppaction://hlinksldjump"/>
            <a:extLst>
              <a:ext uri="{FF2B5EF4-FFF2-40B4-BE49-F238E27FC236}">
                <a16:creationId xmlns:a16="http://schemas.microsoft.com/office/drawing/2014/main" id="{F2056562-B7A9-1B40-EB7D-119314FAC6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674572" y="5394294"/>
            <a:ext cx="514778" cy="5147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25471111"/>
      </p:ext>
    </p:extLst>
  </p:cSld>
  <p:clrMapOvr>
    <a:masterClrMapping/>
  </p:clrMapOvr>
  <p:transition spd="slow" advClick="0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AE3E887-FE48-47E3-C16C-57A4968B471C}"/>
              </a:ext>
            </a:extLst>
          </p:cNvPr>
          <p:cNvSpPr>
            <a:spLocks/>
          </p:cNvSpPr>
          <p:nvPr/>
        </p:nvSpPr>
        <p:spPr>
          <a:xfrm>
            <a:off x="-15515" y="860365"/>
            <a:ext cx="12260241" cy="5137270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9C6D75-4D47-21EE-74DC-7788FBEEEA28}"/>
              </a:ext>
            </a:extLst>
          </p:cNvPr>
          <p:cNvSpPr/>
          <p:nvPr/>
        </p:nvSpPr>
        <p:spPr>
          <a:xfrm>
            <a:off x="-22747" y="-265021"/>
            <a:ext cx="12237493" cy="1132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4BC42B-6790-E943-5269-CB1AC554A73F}"/>
              </a:ext>
            </a:extLst>
          </p:cNvPr>
          <p:cNvSpPr/>
          <p:nvPr/>
        </p:nvSpPr>
        <p:spPr>
          <a:xfrm>
            <a:off x="-45495" y="6005014"/>
            <a:ext cx="12237493" cy="852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27D6B6-0A51-47C6-422E-27EDC1A479D9}"/>
              </a:ext>
            </a:extLst>
          </p:cNvPr>
          <p:cNvSpPr txBox="1"/>
          <p:nvPr/>
        </p:nvSpPr>
        <p:spPr>
          <a:xfrm flipH="1">
            <a:off x="8360331" y="6169896"/>
            <a:ext cx="3234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 KELAS VIII SMP/MTs</a:t>
            </a:r>
            <a:endParaRPr lang="en-ID" sz="2800" dirty="0">
              <a:solidFill>
                <a:schemeClr val="bg2"/>
              </a:solidFill>
            </a:endParaRPr>
          </a:p>
        </p:txBody>
      </p:sp>
      <p:pic>
        <p:nvPicPr>
          <p:cNvPr id="22" name="Graphic 21" descr="Hamburger Menu Icon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25DD70C1-4E4E-A0DC-3F71-AD434965EE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172" y="73183"/>
            <a:ext cx="1663345" cy="852985"/>
          </a:xfrm>
          <a:prstGeom prst="rect">
            <a:avLst/>
          </a:prstGeom>
        </p:spPr>
      </p:pic>
      <p:pic>
        <p:nvPicPr>
          <p:cNvPr id="24" name="Graphic 23" descr="Information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3C2D195B-CBFA-CBC3-1086-7A5E160368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14774" y="219595"/>
            <a:ext cx="560159" cy="56015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84E188-7A68-330F-09AD-774ED8E06D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162010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48FD7-ADE5-F2C4-E773-2D84E2DC823C}"/>
              </a:ext>
            </a:extLst>
          </p:cNvPr>
          <p:cNvSpPr txBox="1"/>
          <p:nvPr/>
        </p:nvSpPr>
        <p:spPr>
          <a:xfrm flipH="1">
            <a:off x="892891" y="1739762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Gresik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DF60AA2-B683-D1EF-E373-04CCEC379C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2774887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1D8E5E0-22F2-3EF0-7D37-3D178D4CFD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411206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52E7348-FF1B-ECD5-0E92-C63E1FE2E77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00194" y="4116851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07F867D-4754-0808-2DC7-ED41D00AD2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00193" y="272478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19EE102-13FB-2EBC-48CE-6280DDC26D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23522" y="1577428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9D17ACC-266F-9DDB-EC45-5247415A04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5" y="4112060"/>
            <a:ext cx="2371245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2B3A319-87F0-2FB5-733D-2CCF5C5702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5" y="274594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97D3610-C6DF-002C-8857-011144C72F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7" y="162010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5102C3-9D1A-D672-04C3-4675BCA81A6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25127" y="421472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Muria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E47ADD-6C2B-0BFB-E3CE-C74F9F6BDE2D}"/>
              </a:ext>
            </a:extLst>
          </p:cNvPr>
          <p:cNvSpPr txBox="1"/>
          <p:nvPr/>
        </p:nvSpPr>
        <p:spPr>
          <a:xfrm flipH="1">
            <a:off x="891779" y="421472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Kalijaga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8A163-E78C-87B3-BF92-CBFCCC47DE7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88181" y="2842225"/>
            <a:ext cx="23344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Giri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A5D0E1-2CBB-0DB7-5DF5-DC349E6FC70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25127" y="282744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Kudus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AE7240-2F0E-6F17-8AAC-FD511716918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66112" y="172276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Bonang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E34471-3A86-27C3-3E9F-477ED08626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15103" y="2842225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Drajat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2AD5CB-81E1-FD8A-A328-2E912BA18F9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44439" y="1711550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Ampel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981B82-1E55-2401-BC4D-7D2C984F7ED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88181" y="4183499"/>
            <a:ext cx="237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mic Sans MS" panose="030F0702030302020204" pitchFamily="66" charset="0"/>
              </a:rPr>
              <a:t>Sunan</a:t>
            </a:r>
            <a:r>
              <a:rPr lang="en-US" sz="2000" dirty="0">
                <a:latin typeface="Comic Sans MS" panose="030F0702030302020204" pitchFamily="66" charset="0"/>
              </a:rPr>
              <a:t> Gunung </a:t>
            </a:r>
            <a:r>
              <a:rPr lang="en-US" sz="2000" dirty="0" err="1">
                <a:latin typeface="Comic Sans MS" panose="030F0702030302020204" pitchFamily="66" charset="0"/>
              </a:rPr>
              <a:t>Jati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9" name="Rectangle: Rounded Corners 8">
            <a:hlinkClick r:id="rId10" action="ppaction://hlinksldjump"/>
            <a:extLst>
              <a:ext uri="{FF2B5EF4-FFF2-40B4-BE49-F238E27FC236}">
                <a16:creationId xmlns:a16="http://schemas.microsoft.com/office/drawing/2014/main" id="{2D0770C3-CA62-265F-C6E0-45658250DB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95500" y="-542500"/>
            <a:ext cx="13203123" cy="7642746"/>
          </a:xfrm>
          <a:prstGeom prst="roundRect">
            <a:avLst/>
          </a:prstGeom>
          <a:solidFill>
            <a:schemeClr val="tx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25EBA8A-8146-5D5A-0462-5296727BCEEA}"/>
              </a:ext>
            </a:extLst>
          </p:cNvPr>
          <p:cNvSpPr>
            <a:spLocks/>
          </p:cNvSpPr>
          <p:nvPr/>
        </p:nvSpPr>
        <p:spPr>
          <a:xfrm>
            <a:off x="595938" y="238644"/>
            <a:ext cx="10954626" cy="5931252"/>
          </a:xfrm>
          <a:prstGeom prst="roundRect">
            <a:avLst/>
          </a:prstGeom>
          <a:solidFill>
            <a:schemeClr val="bg2">
              <a:lumMod val="90000"/>
              <a:alpha val="9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DEC57B-41C1-BC1C-A012-1AFCE26841FB}"/>
              </a:ext>
            </a:extLst>
          </p:cNvPr>
          <p:cNvSpPr txBox="1"/>
          <p:nvPr/>
        </p:nvSpPr>
        <p:spPr>
          <a:xfrm>
            <a:off x="3705238" y="452245"/>
            <a:ext cx="576548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100" dirty="0">
                <a:latin typeface="Comic Sans MS" panose="030F0702030302020204" pitchFamily="66" charset="0"/>
              </a:rPr>
              <a:t>CARA DAKWAH SUNAN DRAJAT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100D74-EC4B-6DB0-DE03-BE40AFC8B569}"/>
              </a:ext>
            </a:extLst>
          </p:cNvPr>
          <p:cNvSpPr txBox="1"/>
          <p:nvPr/>
        </p:nvSpPr>
        <p:spPr>
          <a:xfrm>
            <a:off x="824720" y="698811"/>
            <a:ext cx="10399671" cy="558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2000" dirty="0" err="1">
                <a:latin typeface="+mj-lt"/>
              </a:rPr>
              <a:t>Filosofi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Sunan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Drajat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dalam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pengentasan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kemiskinan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kini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terabadikan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dalam</a:t>
            </a:r>
            <a:r>
              <a:rPr lang="en-ID" sz="2000" dirty="0">
                <a:latin typeface="+mj-lt"/>
              </a:rPr>
              <a:t> sap </a:t>
            </a:r>
            <a:r>
              <a:rPr lang="en-ID" sz="2000" dirty="0" err="1">
                <a:latin typeface="+mj-lt"/>
              </a:rPr>
              <a:t>tangga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tujuh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dari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tataran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komplek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Makam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Sunan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Drajat</a:t>
            </a:r>
            <a:r>
              <a:rPr lang="en-ID" sz="2000" dirty="0">
                <a:latin typeface="+mj-lt"/>
              </a:rPr>
              <a:t>. </a:t>
            </a:r>
            <a:r>
              <a:rPr lang="en-ID" sz="2000" dirty="0" err="1">
                <a:latin typeface="+mj-lt"/>
              </a:rPr>
              <a:t>Secara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lengkap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makna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filosofis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tujuh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tangga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tersebut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sebagai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berikut</a:t>
            </a:r>
            <a:r>
              <a:rPr lang="en-ID" sz="2000" dirty="0">
                <a:latin typeface="+mj-lt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Selalu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membuat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senang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hati</a:t>
            </a:r>
            <a:r>
              <a:rPr lang="en-ID" sz="2000" dirty="0">
                <a:latin typeface="+mj-lt"/>
              </a:rPr>
              <a:t> orang lain</a:t>
            </a:r>
          </a:p>
          <a:p>
            <a:pPr>
              <a:lnSpc>
                <a:spcPct val="150000"/>
              </a:lnSpc>
            </a:pPr>
            <a:r>
              <a:rPr lang="en-ID" sz="2000" dirty="0">
                <a:latin typeface="+mj-lt"/>
              </a:rPr>
              <a:t>Di </a:t>
            </a:r>
            <a:r>
              <a:rPr lang="en-ID" sz="2000" dirty="0" err="1">
                <a:latin typeface="+mj-lt"/>
              </a:rPr>
              <a:t>dalam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suasana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riang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harus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tetap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waspada</a:t>
            </a:r>
            <a:endParaRPr lang="en-ID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ID" sz="2000" dirty="0" err="1">
                <a:latin typeface="+mj-lt"/>
              </a:rPr>
              <a:t>Dalam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perjalanan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mencapai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cita-cita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kita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tidak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peduli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dengan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segala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bentuk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rintangan</a:t>
            </a:r>
            <a:endParaRPr lang="en-ID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ID" sz="2000" dirty="0">
                <a:latin typeface="+mj-lt"/>
              </a:rPr>
              <a:t>Kita </a:t>
            </a:r>
            <a:r>
              <a:rPr lang="en-ID" sz="2000" dirty="0" err="1">
                <a:latin typeface="+mj-lt"/>
              </a:rPr>
              <a:t>harus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menekan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gelora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nafsu</a:t>
            </a:r>
            <a:endParaRPr lang="en-ID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ID" sz="2000" dirty="0" err="1">
                <a:latin typeface="+mj-lt"/>
              </a:rPr>
              <a:t>Dalam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diam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memperoleh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keheningan</a:t>
            </a:r>
            <a:r>
              <a:rPr lang="en-ID" sz="2000" dirty="0">
                <a:latin typeface="+mj-lt"/>
              </a:rPr>
              <a:t> dan </a:t>
            </a:r>
            <a:r>
              <a:rPr lang="en-ID" sz="2000" dirty="0" err="1">
                <a:latin typeface="+mj-lt"/>
              </a:rPr>
              <a:t>dalam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hening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memperoleh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cita-cita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luhur</a:t>
            </a:r>
            <a:endParaRPr lang="en-ID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ID" sz="2000" dirty="0" err="1">
                <a:latin typeface="+mj-lt"/>
              </a:rPr>
              <a:t>Suatu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kebahagiaan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lahir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batin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hanya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bisa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dicapai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dengan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sholat</a:t>
            </a:r>
            <a:r>
              <a:rPr lang="en-ID" sz="2000" dirty="0">
                <a:latin typeface="+mj-lt"/>
              </a:rPr>
              <a:t> lima </a:t>
            </a:r>
            <a:r>
              <a:rPr lang="en-ID" sz="2000" dirty="0" err="1">
                <a:latin typeface="+mj-lt"/>
              </a:rPr>
              <a:t>waktu</a:t>
            </a:r>
            <a:endParaRPr lang="en-ID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ID" sz="2000" dirty="0" err="1">
                <a:latin typeface="+mj-lt"/>
              </a:rPr>
              <a:t>Berilah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tongkat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kepada</a:t>
            </a:r>
            <a:r>
              <a:rPr lang="en-ID" sz="2000" dirty="0">
                <a:latin typeface="+mj-lt"/>
              </a:rPr>
              <a:t> orang </a:t>
            </a:r>
            <a:r>
              <a:rPr lang="en-ID" sz="2000" dirty="0" err="1">
                <a:latin typeface="+mj-lt"/>
              </a:rPr>
              <a:t>buta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berilah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makan</a:t>
            </a:r>
            <a:r>
              <a:rPr lang="en-ID" sz="2000" dirty="0">
                <a:latin typeface="+mj-lt"/>
              </a:rPr>
              <a:t> pada orang </a:t>
            </a:r>
            <a:r>
              <a:rPr lang="en-ID" sz="2000" dirty="0" err="1">
                <a:latin typeface="+mj-lt"/>
              </a:rPr>
              <a:t>lapar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beri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pakaian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kepda</a:t>
            </a:r>
            <a:r>
              <a:rPr lang="en-ID" sz="2000" dirty="0">
                <a:latin typeface="+mj-lt"/>
              </a:rPr>
              <a:t> orang </a:t>
            </a:r>
            <a:r>
              <a:rPr lang="en-ID" sz="2000" dirty="0" err="1">
                <a:latin typeface="+mj-lt"/>
              </a:rPr>
              <a:t>telanjang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beri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tempat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berteduh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bagi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yg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kehujanan</a:t>
            </a:r>
            <a:r>
              <a:rPr lang="en-ID" sz="2000" dirty="0">
                <a:latin typeface="+mj-lt"/>
              </a:rPr>
              <a:t>. </a:t>
            </a:r>
          </a:p>
          <a:p>
            <a:pPr>
              <a:lnSpc>
                <a:spcPct val="150000"/>
              </a:lnSpc>
            </a:pPr>
            <a:endParaRPr lang="en-ID" sz="2000" dirty="0">
              <a:latin typeface="+mj-lt"/>
            </a:endParaRPr>
          </a:p>
        </p:txBody>
      </p:sp>
      <p:pic>
        <p:nvPicPr>
          <p:cNvPr id="2" name="Graphic 1" descr="Close outline">
            <a:hlinkClick r:id="rId10" action="ppaction://hlinksldjump"/>
            <a:extLst>
              <a:ext uri="{FF2B5EF4-FFF2-40B4-BE49-F238E27FC236}">
                <a16:creationId xmlns:a16="http://schemas.microsoft.com/office/drawing/2014/main" id="{E4D176CD-85A1-3968-6E97-A9EC8B1A7E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77224" y="5478180"/>
            <a:ext cx="514778" cy="5147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6929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D6EF07-67A4-89DC-C7D2-A94F50A7A95B}"/>
              </a:ext>
            </a:extLst>
          </p:cNvPr>
          <p:cNvSpPr>
            <a:spLocks/>
          </p:cNvSpPr>
          <p:nvPr/>
        </p:nvSpPr>
        <p:spPr>
          <a:xfrm>
            <a:off x="-15515" y="860365"/>
            <a:ext cx="12260241" cy="5137270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9C6D75-4D47-21EE-74DC-7788FBEEEA28}"/>
              </a:ext>
            </a:extLst>
          </p:cNvPr>
          <p:cNvSpPr/>
          <p:nvPr/>
        </p:nvSpPr>
        <p:spPr>
          <a:xfrm>
            <a:off x="-22747" y="-265021"/>
            <a:ext cx="12237493" cy="1132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4BC42B-6790-E943-5269-CB1AC554A73F}"/>
              </a:ext>
            </a:extLst>
          </p:cNvPr>
          <p:cNvSpPr/>
          <p:nvPr/>
        </p:nvSpPr>
        <p:spPr>
          <a:xfrm>
            <a:off x="-45495" y="6005014"/>
            <a:ext cx="12237493" cy="852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27D6B6-0A51-47C6-422E-27EDC1A479D9}"/>
              </a:ext>
            </a:extLst>
          </p:cNvPr>
          <p:cNvSpPr txBox="1"/>
          <p:nvPr/>
        </p:nvSpPr>
        <p:spPr>
          <a:xfrm flipH="1">
            <a:off x="8360331" y="6169896"/>
            <a:ext cx="3234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 KELAS VIII SMP/MTs</a:t>
            </a:r>
            <a:endParaRPr lang="en-ID" sz="2800" dirty="0">
              <a:solidFill>
                <a:schemeClr val="bg2"/>
              </a:solidFill>
            </a:endParaRPr>
          </a:p>
        </p:txBody>
      </p:sp>
      <p:pic>
        <p:nvPicPr>
          <p:cNvPr id="22" name="Graphic 21" descr="Hamburger Menu Icon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25DD70C1-4E4E-A0DC-3F71-AD434965EE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172" y="73183"/>
            <a:ext cx="1663345" cy="852985"/>
          </a:xfrm>
          <a:prstGeom prst="rect">
            <a:avLst/>
          </a:prstGeom>
        </p:spPr>
      </p:pic>
      <p:pic>
        <p:nvPicPr>
          <p:cNvPr id="24" name="Graphic 23" descr="Information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3C2D195B-CBFA-CBC3-1086-7A5E160368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14774" y="219595"/>
            <a:ext cx="560159" cy="56015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84E188-7A68-330F-09AD-774ED8E06D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162010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48FD7-ADE5-F2C4-E773-2D84E2DC823C}"/>
              </a:ext>
            </a:extLst>
          </p:cNvPr>
          <p:cNvSpPr txBox="1"/>
          <p:nvPr/>
        </p:nvSpPr>
        <p:spPr>
          <a:xfrm flipH="1">
            <a:off x="892891" y="1739762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Gresik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DF60AA2-B683-D1EF-E373-04CCEC379C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2774887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1D8E5E0-22F2-3EF0-7D37-3D178D4CFD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411206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52E7348-FF1B-ECD5-0E92-C63E1FE2E77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00194" y="4116851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07F867D-4754-0808-2DC7-ED41D00AD2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00193" y="272478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19EE102-13FB-2EBC-48CE-6280DDC26D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23522" y="1577428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9D17ACC-266F-9DDB-EC45-5247415A04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5" y="4112060"/>
            <a:ext cx="2371245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2B3A319-87F0-2FB5-733D-2CCF5C5702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5" y="274594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97D3610-C6DF-002C-8857-011144C72F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7" y="162010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5102C3-9D1A-D672-04C3-4675BCA81A6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25127" y="421472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Muria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E47ADD-6C2B-0BFB-E3CE-C74F9F6BDE2D}"/>
              </a:ext>
            </a:extLst>
          </p:cNvPr>
          <p:cNvSpPr txBox="1"/>
          <p:nvPr/>
        </p:nvSpPr>
        <p:spPr>
          <a:xfrm flipH="1">
            <a:off x="891779" y="421472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Kalijaga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8A163-E78C-87B3-BF92-CBFCCC47DE7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88181" y="2842225"/>
            <a:ext cx="23344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Giri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A5D0E1-2CBB-0DB7-5DF5-DC349E6FC70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25127" y="282744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Kudus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AE7240-2F0E-6F17-8AAC-FD511716918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66112" y="172276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Bonang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E34471-3A86-27C3-3E9F-477ED08626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15103" y="2842225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Drajat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2AD5CB-81E1-FD8A-A328-2E912BA18F9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44439" y="1711550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Ampel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981B82-1E55-2401-BC4D-7D2C984F7ED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88181" y="4183499"/>
            <a:ext cx="237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mic Sans MS" panose="030F0702030302020204" pitchFamily="66" charset="0"/>
              </a:rPr>
              <a:t>Sunan</a:t>
            </a:r>
            <a:r>
              <a:rPr lang="en-US" sz="2000" dirty="0">
                <a:latin typeface="Comic Sans MS" panose="030F0702030302020204" pitchFamily="66" charset="0"/>
              </a:rPr>
              <a:t> Gunung </a:t>
            </a:r>
            <a:r>
              <a:rPr lang="en-US" sz="2000" dirty="0" err="1">
                <a:latin typeface="Comic Sans MS" panose="030F0702030302020204" pitchFamily="66" charset="0"/>
              </a:rPr>
              <a:t>Jati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9" name="Rectangle: Rounded Corners 8">
            <a:hlinkClick r:id="rId10" action="ppaction://hlinksldjump"/>
            <a:extLst>
              <a:ext uri="{FF2B5EF4-FFF2-40B4-BE49-F238E27FC236}">
                <a16:creationId xmlns:a16="http://schemas.microsoft.com/office/drawing/2014/main" id="{2D0770C3-CA62-265F-C6E0-45658250DB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95500" y="-542500"/>
            <a:ext cx="13203123" cy="7642746"/>
          </a:xfrm>
          <a:prstGeom prst="roundRect">
            <a:avLst/>
          </a:prstGeom>
          <a:solidFill>
            <a:schemeClr val="tx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25EBA8A-8146-5D5A-0462-5296727BCEEA}"/>
              </a:ext>
            </a:extLst>
          </p:cNvPr>
          <p:cNvSpPr>
            <a:spLocks/>
          </p:cNvSpPr>
          <p:nvPr/>
        </p:nvSpPr>
        <p:spPr>
          <a:xfrm>
            <a:off x="595938" y="787133"/>
            <a:ext cx="10954626" cy="4806497"/>
          </a:xfrm>
          <a:prstGeom prst="roundRect">
            <a:avLst/>
          </a:prstGeom>
          <a:solidFill>
            <a:schemeClr val="bg2">
              <a:lumMod val="90000"/>
              <a:alpha val="9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DEC57B-41C1-BC1C-A012-1AFCE26841FB}"/>
              </a:ext>
            </a:extLst>
          </p:cNvPr>
          <p:cNvSpPr txBox="1"/>
          <p:nvPr/>
        </p:nvSpPr>
        <p:spPr>
          <a:xfrm>
            <a:off x="1332574" y="4433402"/>
            <a:ext cx="23677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mic Sans MS" panose="030F0702030302020204" pitchFamily="66" charset="0"/>
              </a:rPr>
              <a:t>SUNAN KUDUS</a:t>
            </a:r>
            <a:endParaRPr lang="en-ID" sz="2000" dirty="0">
              <a:latin typeface="Comic Sans MS" panose="030F0702030302020204" pitchFamily="66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100D74-EC4B-6DB0-DE03-BE40AFC8B569}"/>
              </a:ext>
            </a:extLst>
          </p:cNvPr>
          <p:cNvSpPr txBox="1"/>
          <p:nvPr/>
        </p:nvSpPr>
        <p:spPr>
          <a:xfrm>
            <a:off x="3836222" y="1264370"/>
            <a:ext cx="8071644" cy="373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2000" dirty="0">
                <a:latin typeface="+mj-lt"/>
              </a:rPr>
              <a:t>Nama </a:t>
            </a:r>
            <a:r>
              <a:rPr lang="en-ID" sz="2000" dirty="0" err="1">
                <a:latin typeface="+mj-lt"/>
              </a:rPr>
              <a:t>asli</a:t>
            </a:r>
            <a:r>
              <a:rPr lang="en-ID" sz="2000" dirty="0">
                <a:latin typeface="+mj-lt"/>
              </a:rPr>
              <a:t>             : </a:t>
            </a:r>
            <a:r>
              <a:rPr lang="en-ID" sz="2000" dirty="0" err="1">
                <a:latin typeface="+mj-lt"/>
              </a:rPr>
              <a:t>Ja'far</a:t>
            </a:r>
            <a:r>
              <a:rPr lang="en-ID" sz="2000" dirty="0">
                <a:latin typeface="+mj-lt"/>
              </a:rPr>
              <a:t> Sadiq</a:t>
            </a:r>
          </a:p>
          <a:p>
            <a:pPr>
              <a:lnSpc>
                <a:spcPct val="150000"/>
              </a:lnSpc>
            </a:pPr>
            <a:r>
              <a:rPr lang="en-ID" sz="2000" dirty="0">
                <a:latin typeface="+mj-lt"/>
              </a:rPr>
              <a:t>Nama lain            : </a:t>
            </a:r>
            <a:r>
              <a:rPr lang="en-ID" sz="2000" dirty="0" err="1">
                <a:latin typeface="+mj-lt"/>
              </a:rPr>
              <a:t>Sunan</a:t>
            </a:r>
            <a:r>
              <a:rPr lang="en-ID" sz="2000" dirty="0">
                <a:latin typeface="+mj-lt"/>
              </a:rPr>
              <a:t> Kudus</a:t>
            </a:r>
          </a:p>
          <a:p>
            <a:pPr>
              <a:lnSpc>
                <a:spcPct val="150000"/>
              </a:lnSpc>
            </a:pPr>
            <a:r>
              <a:rPr lang="en-ID" sz="2000" dirty="0">
                <a:latin typeface="+mj-lt"/>
              </a:rPr>
              <a:t>Nama ayah         : Sayyid </a:t>
            </a:r>
            <a:r>
              <a:rPr lang="en-ID" sz="2000" dirty="0" err="1">
                <a:latin typeface="+mj-lt"/>
              </a:rPr>
              <a:t>Utsman</a:t>
            </a:r>
            <a:r>
              <a:rPr lang="en-ID" sz="2000" dirty="0">
                <a:latin typeface="+mj-lt"/>
              </a:rPr>
              <a:t> Haji</a:t>
            </a:r>
          </a:p>
          <a:p>
            <a:pPr>
              <a:lnSpc>
                <a:spcPct val="150000"/>
              </a:lnSpc>
            </a:pPr>
            <a:r>
              <a:rPr lang="en-ID" sz="2000" dirty="0">
                <a:latin typeface="+mj-lt"/>
              </a:rPr>
              <a:t>Nama </a:t>
            </a:r>
            <a:r>
              <a:rPr lang="en-ID" sz="2000" dirty="0" err="1">
                <a:latin typeface="+mj-lt"/>
              </a:rPr>
              <a:t>anak</a:t>
            </a:r>
            <a:r>
              <a:rPr lang="en-ID" sz="2000" dirty="0">
                <a:latin typeface="+mj-lt"/>
              </a:rPr>
              <a:t>         : Amir Hasan, </a:t>
            </a:r>
            <a:r>
              <a:rPr lang="en-ID" sz="2000" dirty="0" err="1">
                <a:latin typeface="+mj-lt"/>
              </a:rPr>
              <a:t>Nyi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Ageng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Pembayun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Panembahan</a:t>
            </a:r>
            <a:r>
              <a:rPr lang="en-ID" sz="2000" dirty="0">
                <a:latin typeface="+mj-lt"/>
              </a:rPr>
              <a:t> Palembang, Ratu </a:t>
            </a:r>
            <a:r>
              <a:rPr lang="en-ID" sz="2000" dirty="0" err="1">
                <a:latin typeface="+mj-lt"/>
              </a:rPr>
              <a:t>Pakojo</a:t>
            </a:r>
            <a:endParaRPr lang="en-ID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ID" sz="2000" dirty="0" err="1">
                <a:latin typeface="+mj-lt"/>
              </a:rPr>
              <a:t>Wafat</a:t>
            </a:r>
            <a:r>
              <a:rPr lang="en-ID" sz="2000" dirty="0">
                <a:latin typeface="+mj-lt"/>
              </a:rPr>
              <a:t>                    : 1550 M</a:t>
            </a:r>
          </a:p>
          <a:p>
            <a:pPr>
              <a:lnSpc>
                <a:spcPct val="150000"/>
              </a:lnSpc>
            </a:pPr>
            <a:r>
              <a:rPr lang="en-ID" sz="2000" dirty="0" err="1">
                <a:latin typeface="+mj-lt"/>
              </a:rPr>
              <a:t>Tempat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dakwah</a:t>
            </a:r>
            <a:r>
              <a:rPr lang="en-ID" sz="2000" dirty="0">
                <a:latin typeface="+mj-lt"/>
              </a:rPr>
              <a:t>    : Kudus, </a:t>
            </a:r>
            <a:r>
              <a:rPr lang="en-ID" sz="2000" dirty="0" err="1">
                <a:latin typeface="+mj-lt"/>
              </a:rPr>
              <a:t>Jawa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Tengan</a:t>
            </a:r>
            <a:endParaRPr lang="en-ID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ID" sz="2000" dirty="0" err="1">
                <a:latin typeface="+mj-lt"/>
              </a:rPr>
              <a:t>Makam</a:t>
            </a:r>
            <a:r>
              <a:rPr lang="en-ID" sz="2000" dirty="0">
                <a:latin typeface="+mj-lt"/>
              </a:rPr>
              <a:t>                     : Kudus, </a:t>
            </a:r>
            <a:r>
              <a:rPr lang="en-ID" sz="2000" dirty="0" err="1">
                <a:latin typeface="+mj-lt"/>
              </a:rPr>
              <a:t>Jawa</a:t>
            </a:r>
            <a:r>
              <a:rPr lang="en-ID" sz="2000" dirty="0">
                <a:latin typeface="+mj-lt"/>
              </a:rPr>
              <a:t> Tengah</a:t>
            </a:r>
          </a:p>
        </p:txBody>
      </p:sp>
      <p:pic>
        <p:nvPicPr>
          <p:cNvPr id="37" name="Graphic 36" descr="Back outline">
            <a:hlinkClick r:id="rId11" action="ppaction://hlinksldjump"/>
            <a:extLst>
              <a:ext uri="{FF2B5EF4-FFF2-40B4-BE49-F238E27FC236}">
                <a16:creationId xmlns:a16="http://schemas.microsoft.com/office/drawing/2014/main" id="{463BF5E4-5DFC-3DA9-EBD0-5C5E2BE096F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17573" y="4503703"/>
            <a:ext cx="925782" cy="925782"/>
          </a:xfrm>
          <a:prstGeom prst="rect">
            <a:avLst/>
          </a:prstGeom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28ACBADC-2266-734C-6137-F88CA26DF2B3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1106855" y="1656664"/>
            <a:ext cx="2571157" cy="27232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4972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8EBBA8-EF1B-D5BF-07F1-2A9EAAD7C774}"/>
              </a:ext>
            </a:extLst>
          </p:cNvPr>
          <p:cNvSpPr>
            <a:spLocks/>
          </p:cNvSpPr>
          <p:nvPr/>
        </p:nvSpPr>
        <p:spPr>
          <a:xfrm>
            <a:off x="-15515" y="860365"/>
            <a:ext cx="12260241" cy="5137270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9C6D75-4D47-21EE-74DC-7788FBEEEA28}"/>
              </a:ext>
            </a:extLst>
          </p:cNvPr>
          <p:cNvSpPr/>
          <p:nvPr/>
        </p:nvSpPr>
        <p:spPr>
          <a:xfrm>
            <a:off x="-22747" y="-265021"/>
            <a:ext cx="12237493" cy="1132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4BC42B-6790-E943-5269-CB1AC554A73F}"/>
              </a:ext>
            </a:extLst>
          </p:cNvPr>
          <p:cNvSpPr/>
          <p:nvPr/>
        </p:nvSpPr>
        <p:spPr>
          <a:xfrm>
            <a:off x="-45495" y="6005014"/>
            <a:ext cx="12237493" cy="852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27D6B6-0A51-47C6-422E-27EDC1A479D9}"/>
              </a:ext>
            </a:extLst>
          </p:cNvPr>
          <p:cNvSpPr txBox="1"/>
          <p:nvPr/>
        </p:nvSpPr>
        <p:spPr>
          <a:xfrm flipH="1">
            <a:off x="8360331" y="6169896"/>
            <a:ext cx="3234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 KELAS VIII SMP/MTs</a:t>
            </a:r>
            <a:endParaRPr lang="en-ID" sz="2800" dirty="0">
              <a:solidFill>
                <a:schemeClr val="bg2"/>
              </a:solidFill>
            </a:endParaRPr>
          </a:p>
        </p:txBody>
      </p:sp>
      <p:pic>
        <p:nvPicPr>
          <p:cNvPr id="22" name="Graphic 21" descr="Hamburger Menu Icon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25DD70C1-4E4E-A0DC-3F71-AD434965EE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172" y="73183"/>
            <a:ext cx="1663345" cy="852985"/>
          </a:xfrm>
          <a:prstGeom prst="rect">
            <a:avLst/>
          </a:prstGeom>
        </p:spPr>
      </p:pic>
      <p:pic>
        <p:nvPicPr>
          <p:cNvPr id="24" name="Graphic 23" descr="Information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3C2D195B-CBFA-CBC3-1086-7A5E160368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14774" y="219595"/>
            <a:ext cx="560159" cy="56015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84E188-7A68-330F-09AD-774ED8E06D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162010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48FD7-ADE5-F2C4-E773-2D84E2DC823C}"/>
              </a:ext>
            </a:extLst>
          </p:cNvPr>
          <p:cNvSpPr txBox="1"/>
          <p:nvPr/>
        </p:nvSpPr>
        <p:spPr>
          <a:xfrm flipH="1">
            <a:off x="892891" y="1739762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Gresik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DF60AA2-B683-D1EF-E373-04CCEC379C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2774887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1D8E5E0-22F2-3EF0-7D37-3D178D4CFD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411206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52E7348-FF1B-ECD5-0E92-C63E1FE2E77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00194" y="4116851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07F867D-4754-0808-2DC7-ED41D00AD2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00193" y="272478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19EE102-13FB-2EBC-48CE-6280DDC26D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23522" y="1577428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9D17ACC-266F-9DDB-EC45-5247415A04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5" y="4112060"/>
            <a:ext cx="2371245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2B3A319-87F0-2FB5-733D-2CCF5C5702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5" y="274594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97D3610-C6DF-002C-8857-011144C72F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7" y="162010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5102C3-9D1A-D672-04C3-4675BCA81A6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25127" y="421472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Muria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E47ADD-6C2B-0BFB-E3CE-C74F9F6BDE2D}"/>
              </a:ext>
            </a:extLst>
          </p:cNvPr>
          <p:cNvSpPr txBox="1"/>
          <p:nvPr/>
        </p:nvSpPr>
        <p:spPr>
          <a:xfrm flipH="1">
            <a:off x="891779" y="421472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Kalijaga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8A163-E78C-87B3-BF92-CBFCCC47DE7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88181" y="2842225"/>
            <a:ext cx="23344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Giri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A5D0E1-2CBB-0DB7-5DF5-DC349E6FC70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25127" y="282744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Kudus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AE7240-2F0E-6F17-8AAC-FD511716918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66112" y="172276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Bonang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E34471-3A86-27C3-3E9F-477ED08626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15103" y="2842225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Drajat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2AD5CB-81E1-FD8A-A328-2E912BA18F9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44439" y="1711550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Ampel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981B82-1E55-2401-BC4D-7D2C984F7ED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88181" y="4183499"/>
            <a:ext cx="237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mic Sans MS" panose="030F0702030302020204" pitchFamily="66" charset="0"/>
              </a:rPr>
              <a:t>Sunan</a:t>
            </a:r>
            <a:r>
              <a:rPr lang="en-US" sz="2000" dirty="0">
                <a:latin typeface="Comic Sans MS" panose="030F0702030302020204" pitchFamily="66" charset="0"/>
              </a:rPr>
              <a:t> Gunung </a:t>
            </a:r>
            <a:r>
              <a:rPr lang="en-US" sz="2000" dirty="0" err="1">
                <a:latin typeface="Comic Sans MS" panose="030F0702030302020204" pitchFamily="66" charset="0"/>
              </a:rPr>
              <a:t>Jati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9" name="Rectangle: Rounded Corners 8">
            <a:hlinkClick r:id="rId10" action="ppaction://hlinksldjump"/>
            <a:extLst>
              <a:ext uri="{FF2B5EF4-FFF2-40B4-BE49-F238E27FC236}">
                <a16:creationId xmlns:a16="http://schemas.microsoft.com/office/drawing/2014/main" id="{2D0770C3-CA62-265F-C6E0-45658250DB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95500" y="-542500"/>
            <a:ext cx="13203123" cy="7642746"/>
          </a:xfrm>
          <a:prstGeom prst="roundRect">
            <a:avLst/>
          </a:prstGeom>
          <a:solidFill>
            <a:schemeClr val="tx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25EBA8A-8146-5D5A-0462-5296727BCEEA}"/>
              </a:ext>
            </a:extLst>
          </p:cNvPr>
          <p:cNvSpPr>
            <a:spLocks/>
          </p:cNvSpPr>
          <p:nvPr/>
        </p:nvSpPr>
        <p:spPr>
          <a:xfrm>
            <a:off x="557208" y="875122"/>
            <a:ext cx="10954626" cy="4741907"/>
          </a:xfrm>
          <a:prstGeom prst="roundRect">
            <a:avLst/>
          </a:prstGeom>
          <a:solidFill>
            <a:schemeClr val="bg2">
              <a:lumMod val="90000"/>
              <a:alpha val="9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DEC57B-41C1-BC1C-A012-1AFCE26841FB}"/>
              </a:ext>
            </a:extLst>
          </p:cNvPr>
          <p:cNvSpPr txBox="1"/>
          <p:nvPr/>
        </p:nvSpPr>
        <p:spPr>
          <a:xfrm>
            <a:off x="3294004" y="946930"/>
            <a:ext cx="57654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100" dirty="0">
                <a:latin typeface="Comic Sans MS" panose="030F0702030302020204" pitchFamily="66" charset="0"/>
              </a:rPr>
              <a:t>PERJUANGAN DAKWAH SUNAN KUDUS</a:t>
            </a:r>
          </a:p>
          <a:p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100D74-EC4B-6DB0-DE03-BE40AFC8B569}"/>
              </a:ext>
            </a:extLst>
          </p:cNvPr>
          <p:cNvSpPr txBox="1"/>
          <p:nvPr/>
        </p:nvSpPr>
        <p:spPr>
          <a:xfrm>
            <a:off x="847489" y="1353357"/>
            <a:ext cx="10703075" cy="373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2000" dirty="0" err="1">
                <a:latin typeface="+mj-lt"/>
              </a:rPr>
              <a:t>Ayahnya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adalah</a:t>
            </a:r>
            <a:r>
              <a:rPr lang="en-ID" sz="2000" dirty="0">
                <a:latin typeface="+mj-lt"/>
              </a:rPr>
              <a:t> Usman Haji bin Ali </a:t>
            </a:r>
            <a:r>
              <a:rPr lang="en-ID" sz="2000" dirty="0" err="1">
                <a:latin typeface="+mj-lt"/>
              </a:rPr>
              <a:t>Murtadha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saudara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kandung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Sunan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Ampel</a:t>
            </a:r>
            <a:r>
              <a:rPr lang="en-ID" sz="2000" dirty="0">
                <a:latin typeface="+mj-lt"/>
              </a:rPr>
              <a:t>. </a:t>
            </a:r>
            <a:r>
              <a:rPr lang="en-ID" sz="2000" dirty="0" err="1">
                <a:latin typeface="+mj-lt"/>
              </a:rPr>
              <a:t>Ayahnya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adalah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seorang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senopati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atau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panglima</a:t>
            </a:r>
            <a:r>
              <a:rPr lang="en-ID" sz="2000" dirty="0">
                <a:latin typeface="+mj-lt"/>
              </a:rPr>
              <a:t> Kerajaan </a:t>
            </a:r>
            <a:r>
              <a:rPr lang="en-ID" sz="2000" dirty="0" err="1">
                <a:latin typeface="+mj-lt"/>
              </a:rPr>
              <a:t>Demak</a:t>
            </a:r>
            <a:r>
              <a:rPr lang="en-ID" sz="2000" dirty="0">
                <a:latin typeface="+mj-lt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ID" sz="2000" dirty="0" err="1">
                <a:latin typeface="+mj-lt"/>
              </a:rPr>
              <a:t>Usai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ayahnya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meninggal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Ja'far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Shadiq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menggantikan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jabatan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ayahnya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untuk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memperluas</a:t>
            </a:r>
            <a:r>
              <a:rPr lang="en-ID" sz="2000" dirty="0">
                <a:latin typeface="+mj-lt"/>
              </a:rPr>
              <a:t> wilayah </a:t>
            </a:r>
            <a:r>
              <a:rPr lang="en-ID" sz="2000" dirty="0" err="1">
                <a:latin typeface="+mj-lt"/>
              </a:rPr>
              <a:t>kekuasaan</a:t>
            </a:r>
            <a:r>
              <a:rPr lang="en-ID" sz="2000" dirty="0">
                <a:latin typeface="+mj-lt"/>
              </a:rPr>
              <a:t> Kerajaan </a:t>
            </a:r>
            <a:r>
              <a:rPr lang="en-ID" sz="2000" dirty="0" err="1">
                <a:latin typeface="+mj-lt"/>
              </a:rPr>
              <a:t>Demak</a:t>
            </a:r>
            <a:r>
              <a:rPr lang="en-ID" sz="2000" dirty="0">
                <a:latin typeface="+mj-lt"/>
              </a:rPr>
              <a:t>. </a:t>
            </a:r>
            <a:r>
              <a:rPr lang="en-ID" sz="2000" dirty="0" err="1">
                <a:latin typeface="+mj-lt"/>
              </a:rPr>
              <a:t>Melalui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posisi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senopati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itulah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Ja'far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Shadiq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menyebarkan</a:t>
            </a:r>
            <a:r>
              <a:rPr lang="en-ID" sz="2000" dirty="0">
                <a:latin typeface="+mj-lt"/>
              </a:rPr>
              <a:t> Islam di wilayah </a:t>
            </a:r>
            <a:r>
              <a:rPr lang="en-ID" sz="2000" dirty="0" err="1">
                <a:latin typeface="+mj-lt"/>
              </a:rPr>
              <a:t>Demak</a:t>
            </a:r>
            <a:r>
              <a:rPr lang="en-ID" sz="2000" dirty="0">
                <a:latin typeface="+mj-lt"/>
              </a:rPr>
              <a:t>. </a:t>
            </a:r>
            <a:r>
              <a:rPr lang="en-ID" sz="2000" dirty="0" err="1">
                <a:latin typeface="+mj-lt"/>
              </a:rPr>
              <a:t>Selain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itu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ia</a:t>
            </a:r>
            <a:r>
              <a:rPr lang="en-ID" sz="2000" dirty="0">
                <a:latin typeface="+mj-lt"/>
              </a:rPr>
              <a:t> juga </a:t>
            </a:r>
            <a:r>
              <a:rPr lang="en-ID" sz="2000" dirty="0" err="1">
                <a:latin typeface="+mj-lt"/>
              </a:rPr>
              <a:t>diangkat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menjadi</a:t>
            </a:r>
            <a:r>
              <a:rPr lang="en-ID" sz="2000" dirty="0">
                <a:latin typeface="+mj-lt"/>
              </a:rPr>
              <a:t> imam </a:t>
            </a:r>
            <a:r>
              <a:rPr lang="en-ID" sz="2000" dirty="0" err="1">
                <a:latin typeface="+mj-lt"/>
              </a:rPr>
              <a:t>besar</a:t>
            </a:r>
            <a:r>
              <a:rPr lang="en-ID" sz="2000" dirty="0">
                <a:latin typeface="+mj-lt"/>
              </a:rPr>
              <a:t> Masjid Agung </a:t>
            </a:r>
            <a:r>
              <a:rPr lang="en-ID" sz="2000" dirty="0" err="1">
                <a:latin typeface="+mj-lt"/>
              </a:rPr>
              <a:t>Demak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serta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menjadi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qadhi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atau</a:t>
            </a:r>
            <a:r>
              <a:rPr lang="en-ID" sz="2000" dirty="0">
                <a:latin typeface="+mj-lt"/>
              </a:rPr>
              <a:t> hakim di Kerajaan </a:t>
            </a:r>
            <a:r>
              <a:rPr lang="en-ID" sz="2000" dirty="0" err="1">
                <a:latin typeface="+mj-lt"/>
              </a:rPr>
              <a:t>tersebut</a:t>
            </a:r>
            <a:r>
              <a:rPr lang="en-ID" sz="2000" dirty="0">
                <a:latin typeface="+mj-lt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ID" sz="2000" dirty="0">
                <a:latin typeface="+mj-lt"/>
              </a:rPr>
              <a:t>Ketika </a:t>
            </a:r>
            <a:r>
              <a:rPr lang="en-ID" sz="2000" dirty="0" err="1">
                <a:latin typeface="+mj-lt"/>
              </a:rPr>
              <a:t>terjadi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perselisihan</a:t>
            </a:r>
            <a:r>
              <a:rPr lang="en-ID" sz="2000" dirty="0">
                <a:latin typeface="+mj-lt"/>
              </a:rPr>
              <a:t> internal di Kerajaan </a:t>
            </a:r>
            <a:r>
              <a:rPr lang="en-ID" sz="2000" dirty="0" err="1">
                <a:latin typeface="+mj-lt"/>
              </a:rPr>
              <a:t>Demak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Ja'far</a:t>
            </a:r>
            <a:r>
              <a:rPr lang="en-ID" sz="2000" dirty="0">
                <a:latin typeface="+mj-lt"/>
              </a:rPr>
              <a:t> Shading </a:t>
            </a:r>
            <a:r>
              <a:rPr lang="en-ID" sz="2000" dirty="0" err="1">
                <a:latin typeface="+mj-lt"/>
              </a:rPr>
              <a:t>kemudian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pindah</a:t>
            </a:r>
            <a:r>
              <a:rPr lang="en-ID" sz="2000" dirty="0">
                <a:latin typeface="+mj-lt"/>
              </a:rPr>
              <a:t> di </a:t>
            </a:r>
            <a:r>
              <a:rPr lang="en-ID" sz="2000" dirty="0" err="1">
                <a:latin typeface="+mj-lt"/>
              </a:rPr>
              <a:t>kawasan</a:t>
            </a:r>
            <a:r>
              <a:rPr lang="en-ID" sz="2000" dirty="0">
                <a:latin typeface="+mj-lt"/>
              </a:rPr>
              <a:t> Tanjug. Di </a:t>
            </a:r>
            <a:r>
              <a:rPr lang="en-ID" sz="2000" dirty="0" err="1">
                <a:latin typeface="+mj-lt"/>
              </a:rPr>
              <a:t>sini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beliau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fokus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menyebarkan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islam</a:t>
            </a:r>
            <a:r>
              <a:rPr lang="en-ID" sz="2000" dirty="0">
                <a:latin typeface="+mj-lt"/>
              </a:rPr>
              <a:t> dan </a:t>
            </a:r>
            <a:r>
              <a:rPr lang="en-ID" sz="2000" dirty="0" err="1">
                <a:latin typeface="+mj-lt"/>
              </a:rPr>
              <a:t>tidak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fokus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</a:t>
            </a:r>
            <a:r>
              <a:rPr lang="en-ID" sz="2000" dirty="0">
                <a:latin typeface="+mj-lt"/>
              </a:rPr>
              <a:t> dunia </a:t>
            </a:r>
            <a:r>
              <a:rPr lang="en-ID" sz="2000" dirty="0" err="1">
                <a:latin typeface="+mj-lt"/>
              </a:rPr>
              <a:t>politik</a:t>
            </a:r>
            <a:r>
              <a:rPr lang="en-ID" sz="2000" dirty="0">
                <a:latin typeface="+mj-lt"/>
              </a:rPr>
              <a:t>. </a:t>
            </a:r>
          </a:p>
        </p:txBody>
      </p:sp>
      <p:pic>
        <p:nvPicPr>
          <p:cNvPr id="37" name="Graphic 36" descr="Back outline">
            <a:hlinkClick r:id="rId11" action="ppaction://hlinksldjump"/>
            <a:extLst>
              <a:ext uri="{FF2B5EF4-FFF2-40B4-BE49-F238E27FC236}">
                <a16:creationId xmlns:a16="http://schemas.microsoft.com/office/drawing/2014/main" id="{463BF5E4-5DFC-3DA9-EBD0-5C5E2BE096F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77592" y="4664220"/>
            <a:ext cx="925782" cy="9257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1496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0D80062-29BD-A54B-5C2C-8F83CF3B8CB2}"/>
              </a:ext>
            </a:extLst>
          </p:cNvPr>
          <p:cNvSpPr>
            <a:spLocks/>
          </p:cNvSpPr>
          <p:nvPr/>
        </p:nvSpPr>
        <p:spPr>
          <a:xfrm>
            <a:off x="-15515" y="860365"/>
            <a:ext cx="12260241" cy="5137270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9C6D75-4D47-21EE-74DC-7788FBEEEA28}"/>
              </a:ext>
            </a:extLst>
          </p:cNvPr>
          <p:cNvSpPr/>
          <p:nvPr/>
        </p:nvSpPr>
        <p:spPr>
          <a:xfrm>
            <a:off x="-22747" y="-265021"/>
            <a:ext cx="12237493" cy="1132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4BC42B-6790-E943-5269-CB1AC554A73F}"/>
              </a:ext>
            </a:extLst>
          </p:cNvPr>
          <p:cNvSpPr/>
          <p:nvPr/>
        </p:nvSpPr>
        <p:spPr>
          <a:xfrm>
            <a:off x="-45495" y="6005014"/>
            <a:ext cx="12237493" cy="852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27D6B6-0A51-47C6-422E-27EDC1A479D9}"/>
              </a:ext>
            </a:extLst>
          </p:cNvPr>
          <p:cNvSpPr txBox="1"/>
          <p:nvPr/>
        </p:nvSpPr>
        <p:spPr>
          <a:xfrm flipH="1">
            <a:off x="8360331" y="6169896"/>
            <a:ext cx="3234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 KELAS VIII SMP/MTs</a:t>
            </a:r>
            <a:endParaRPr lang="en-ID" sz="2800" dirty="0">
              <a:solidFill>
                <a:schemeClr val="bg2"/>
              </a:solidFill>
            </a:endParaRPr>
          </a:p>
        </p:txBody>
      </p:sp>
      <p:pic>
        <p:nvPicPr>
          <p:cNvPr id="22" name="Graphic 21" descr="Hamburger Menu Icon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25DD70C1-4E4E-A0DC-3F71-AD434965EE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172" y="73183"/>
            <a:ext cx="1663345" cy="852985"/>
          </a:xfrm>
          <a:prstGeom prst="rect">
            <a:avLst/>
          </a:prstGeom>
        </p:spPr>
      </p:pic>
      <p:pic>
        <p:nvPicPr>
          <p:cNvPr id="24" name="Graphic 23" descr="Information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3C2D195B-CBFA-CBC3-1086-7A5E160368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14774" y="219595"/>
            <a:ext cx="560159" cy="56015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84E188-7A68-330F-09AD-774ED8E06D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162010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48FD7-ADE5-F2C4-E773-2D84E2DC823C}"/>
              </a:ext>
            </a:extLst>
          </p:cNvPr>
          <p:cNvSpPr txBox="1"/>
          <p:nvPr/>
        </p:nvSpPr>
        <p:spPr>
          <a:xfrm flipH="1">
            <a:off x="892891" y="1739762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Gresik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DF60AA2-B683-D1EF-E373-04CCEC379C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2774887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1D8E5E0-22F2-3EF0-7D37-3D178D4CFD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411206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52E7348-FF1B-ECD5-0E92-C63E1FE2E77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00194" y="4116851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07F867D-4754-0808-2DC7-ED41D00AD2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00193" y="272478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19EE102-13FB-2EBC-48CE-6280DDC26D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23522" y="1577428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9D17ACC-266F-9DDB-EC45-5247415A04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5" y="4112060"/>
            <a:ext cx="2371245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2B3A319-87F0-2FB5-733D-2CCF5C5702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5" y="274594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97D3610-C6DF-002C-8857-011144C72F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7" y="162010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5102C3-9D1A-D672-04C3-4675BCA81A6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25127" y="421472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Muria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E47ADD-6C2B-0BFB-E3CE-C74F9F6BDE2D}"/>
              </a:ext>
            </a:extLst>
          </p:cNvPr>
          <p:cNvSpPr txBox="1"/>
          <p:nvPr/>
        </p:nvSpPr>
        <p:spPr>
          <a:xfrm flipH="1">
            <a:off x="891779" y="421472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Kalijaga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8A163-E78C-87B3-BF92-CBFCCC47DE7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88181" y="2842225"/>
            <a:ext cx="23344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Giri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A5D0E1-2CBB-0DB7-5DF5-DC349E6FC70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25127" y="282744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Kudus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AE7240-2F0E-6F17-8AAC-FD511716918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66112" y="172276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Bonang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E34471-3A86-27C3-3E9F-477ED08626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15103" y="2842225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Drajat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2AD5CB-81E1-FD8A-A328-2E912BA18F9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44439" y="1711550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Ampel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981B82-1E55-2401-BC4D-7D2C984F7ED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88181" y="4183499"/>
            <a:ext cx="237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mic Sans MS" panose="030F0702030302020204" pitchFamily="66" charset="0"/>
              </a:rPr>
              <a:t>Sunan</a:t>
            </a:r>
            <a:r>
              <a:rPr lang="en-US" sz="2000" dirty="0">
                <a:latin typeface="Comic Sans MS" panose="030F0702030302020204" pitchFamily="66" charset="0"/>
              </a:rPr>
              <a:t> Gunung </a:t>
            </a:r>
            <a:r>
              <a:rPr lang="en-US" sz="2000" dirty="0" err="1">
                <a:latin typeface="Comic Sans MS" panose="030F0702030302020204" pitchFamily="66" charset="0"/>
              </a:rPr>
              <a:t>Jati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9" name="Rectangle: Rounded Corners 8">
            <a:hlinkClick r:id="rId10" action="ppaction://hlinksldjump"/>
            <a:extLst>
              <a:ext uri="{FF2B5EF4-FFF2-40B4-BE49-F238E27FC236}">
                <a16:creationId xmlns:a16="http://schemas.microsoft.com/office/drawing/2014/main" id="{2D0770C3-CA62-265F-C6E0-45658250DB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95500" y="-542500"/>
            <a:ext cx="13203123" cy="7642746"/>
          </a:xfrm>
          <a:prstGeom prst="roundRect">
            <a:avLst/>
          </a:prstGeom>
          <a:solidFill>
            <a:schemeClr val="tx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25EBA8A-8146-5D5A-0462-5296727BCEEA}"/>
              </a:ext>
            </a:extLst>
          </p:cNvPr>
          <p:cNvSpPr>
            <a:spLocks/>
          </p:cNvSpPr>
          <p:nvPr/>
        </p:nvSpPr>
        <p:spPr>
          <a:xfrm>
            <a:off x="592895" y="695481"/>
            <a:ext cx="10954626" cy="4862171"/>
          </a:xfrm>
          <a:prstGeom prst="roundRect">
            <a:avLst/>
          </a:prstGeom>
          <a:solidFill>
            <a:schemeClr val="bg2">
              <a:lumMod val="90000"/>
              <a:alpha val="9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DEC57B-41C1-BC1C-A012-1AFCE26841FB}"/>
              </a:ext>
            </a:extLst>
          </p:cNvPr>
          <p:cNvSpPr txBox="1"/>
          <p:nvPr/>
        </p:nvSpPr>
        <p:spPr>
          <a:xfrm>
            <a:off x="3570456" y="998224"/>
            <a:ext cx="576548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100" dirty="0">
                <a:latin typeface="Comic Sans MS" panose="030F0702030302020204" pitchFamily="66" charset="0"/>
              </a:rPr>
              <a:t>CARA DAKWAH SUNAN KUDUS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100D74-EC4B-6DB0-DE03-BE40AFC8B569}"/>
              </a:ext>
            </a:extLst>
          </p:cNvPr>
          <p:cNvSpPr txBox="1"/>
          <p:nvPr/>
        </p:nvSpPr>
        <p:spPr>
          <a:xfrm>
            <a:off x="899438" y="1468004"/>
            <a:ext cx="10399671" cy="4199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2000" dirty="0" err="1">
                <a:latin typeface="+mj-lt"/>
              </a:rPr>
              <a:t>Stratgei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dakwah</a:t>
            </a:r>
            <a:r>
              <a:rPr lang="en-ID" sz="2000" dirty="0">
                <a:latin typeface="+mj-lt"/>
              </a:rPr>
              <a:t> yang </a:t>
            </a:r>
            <a:r>
              <a:rPr lang="en-ID" sz="2000" dirty="0" err="1">
                <a:latin typeface="+mj-lt"/>
              </a:rPr>
              <a:t>ia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usung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adalah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melalui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pendekatan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seni</a:t>
            </a:r>
            <a:r>
              <a:rPr lang="en-ID" sz="2000" dirty="0">
                <a:latin typeface="+mj-lt"/>
              </a:rPr>
              <a:t> dan </a:t>
            </a:r>
            <a:r>
              <a:rPr lang="en-ID" sz="2000" dirty="0" err="1">
                <a:latin typeface="+mj-lt"/>
              </a:rPr>
              <a:t>budaya</a:t>
            </a:r>
            <a:r>
              <a:rPr lang="en-ID" sz="2000" dirty="0">
                <a:latin typeface="+mj-lt"/>
              </a:rPr>
              <a:t>. </a:t>
            </a:r>
            <a:r>
              <a:rPr lang="en-ID" sz="2000" dirty="0" err="1">
                <a:latin typeface="+mj-lt"/>
              </a:rPr>
              <a:t>Ia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tidak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langsung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melarang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masyarakat</a:t>
            </a:r>
            <a:r>
              <a:rPr lang="en-ID" sz="2000" dirty="0">
                <a:latin typeface="+mj-lt"/>
              </a:rPr>
              <a:t> yang </a:t>
            </a:r>
            <a:r>
              <a:rPr lang="en-ID" sz="2000" dirty="0" err="1">
                <a:latin typeface="+mj-lt"/>
              </a:rPr>
              <a:t>masih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menganut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kepercayaan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animisme</a:t>
            </a:r>
            <a:r>
              <a:rPr lang="en-ID" sz="2000" dirty="0">
                <a:latin typeface="+mj-lt"/>
              </a:rPr>
              <a:t> dan agama Hindu-</a:t>
            </a:r>
            <a:r>
              <a:rPr lang="en-ID" sz="2000" dirty="0" err="1">
                <a:latin typeface="+mj-lt"/>
              </a:rPr>
              <a:t>Budha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melainkan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merangkulnya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pelan-pelan</a:t>
            </a:r>
            <a:r>
              <a:rPr lang="en-ID" sz="2000" dirty="0">
                <a:latin typeface="+mj-lt"/>
              </a:rPr>
              <a:t>. </a:t>
            </a:r>
            <a:r>
              <a:rPr lang="en-ID" sz="2000" dirty="0" err="1">
                <a:latin typeface="+mj-lt"/>
              </a:rPr>
              <a:t>Beliau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mengembangkan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dakwahnya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melalui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akulturasi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budaya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dengan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perlahan</a:t>
            </a:r>
            <a:r>
              <a:rPr lang="en-ID" sz="2000" dirty="0">
                <a:latin typeface="+mj-lt"/>
              </a:rPr>
              <a:t> agar </a:t>
            </a:r>
            <a:r>
              <a:rPr lang="en-ID" sz="2000" dirty="0" err="1">
                <a:latin typeface="+mj-lt"/>
              </a:rPr>
              <a:t>bisa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diterima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masyarakat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setempat</a:t>
            </a:r>
            <a:r>
              <a:rPr lang="en-ID" sz="2000" dirty="0">
                <a:latin typeface="+mj-lt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ID" sz="2000" dirty="0" err="1">
                <a:latin typeface="+mj-lt"/>
              </a:rPr>
              <a:t>Sunan</a:t>
            </a:r>
            <a:r>
              <a:rPr lang="en-ID" sz="2000" dirty="0">
                <a:latin typeface="+mj-lt"/>
              </a:rPr>
              <a:t> Kudus juga </a:t>
            </a:r>
            <a:r>
              <a:rPr lang="en-ID" sz="2000" dirty="0" err="1">
                <a:latin typeface="+mj-lt"/>
              </a:rPr>
              <a:t>mendidirkan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sebuah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mesjid</a:t>
            </a:r>
            <a:r>
              <a:rPr lang="en-ID" sz="2000" dirty="0">
                <a:latin typeface="+mj-lt"/>
              </a:rPr>
              <a:t> yang </a:t>
            </a:r>
            <a:r>
              <a:rPr lang="en-ID" sz="2000" dirty="0" err="1">
                <a:latin typeface="+mj-lt"/>
              </a:rPr>
              <a:t>bernama</a:t>
            </a:r>
            <a:r>
              <a:rPr lang="en-ID" sz="2000" dirty="0">
                <a:latin typeface="+mj-lt"/>
              </a:rPr>
              <a:t> Masjid Agung Kudus dan </a:t>
            </a:r>
            <a:r>
              <a:rPr lang="en-ID" sz="2000" dirty="0" err="1">
                <a:latin typeface="+mj-lt"/>
              </a:rPr>
              <a:t>masih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bertahan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hinga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sekarang</a:t>
            </a:r>
            <a:r>
              <a:rPr lang="en-ID" sz="2000" dirty="0">
                <a:latin typeface="+mj-lt"/>
              </a:rPr>
              <a:t>. </a:t>
            </a:r>
            <a:r>
              <a:rPr lang="en-ID" sz="2000" dirty="0" err="1">
                <a:latin typeface="+mj-lt"/>
              </a:rPr>
              <a:t>Peninggalan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Sunan</a:t>
            </a:r>
            <a:r>
              <a:rPr lang="en-ID" sz="2000" dirty="0">
                <a:latin typeface="+mj-lt"/>
              </a:rPr>
              <a:t> Kudus </a:t>
            </a:r>
            <a:r>
              <a:rPr lang="en-ID" sz="2000" dirty="0" err="1">
                <a:latin typeface="+mj-lt"/>
              </a:rPr>
              <a:t>adalah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permintannya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kepada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masyarakat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untuk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tidak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memotong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hewan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kurban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sapi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dalam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perayaan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Idul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Adha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untuk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menghormati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masyarakat</a:t>
            </a:r>
            <a:r>
              <a:rPr lang="en-ID" sz="2000" dirty="0">
                <a:latin typeface="+mj-lt"/>
              </a:rPr>
              <a:t> Hindu. </a:t>
            </a:r>
          </a:p>
          <a:p>
            <a:pPr>
              <a:lnSpc>
                <a:spcPct val="150000"/>
              </a:lnSpc>
            </a:pPr>
            <a:endParaRPr lang="en-ID" sz="2000" dirty="0">
              <a:latin typeface="+mj-lt"/>
            </a:endParaRPr>
          </a:p>
        </p:txBody>
      </p:sp>
      <p:pic>
        <p:nvPicPr>
          <p:cNvPr id="2" name="Graphic 1" descr="Close outline">
            <a:hlinkClick r:id="rId10" action="ppaction://hlinksldjump"/>
            <a:extLst>
              <a:ext uri="{FF2B5EF4-FFF2-40B4-BE49-F238E27FC236}">
                <a16:creationId xmlns:a16="http://schemas.microsoft.com/office/drawing/2014/main" id="{E9398470-0510-FFB1-7362-E767AA6D7E9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307816" y="4856013"/>
            <a:ext cx="514778" cy="5147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128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795FB06-BE0D-9763-6BE4-5238B0FB90E4}"/>
              </a:ext>
            </a:extLst>
          </p:cNvPr>
          <p:cNvSpPr>
            <a:spLocks/>
          </p:cNvSpPr>
          <p:nvPr/>
        </p:nvSpPr>
        <p:spPr>
          <a:xfrm>
            <a:off x="-15515" y="860365"/>
            <a:ext cx="12260241" cy="5137270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9C6D75-4D47-21EE-74DC-7788FBEEEA28}"/>
              </a:ext>
            </a:extLst>
          </p:cNvPr>
          <p:cNvSpPr/>
          <p:nvPr/>
        </p:nvSpPr>
        <p:spPr>
          <a:xfrm>
            <a:off x="-22747" y="-265021"/>
            <a:ext cx="12237493" cy="1132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4BC42B-6790-E943-5269-CB1AC554A73F}"/>
              </a:ext>
            </a:extLst>
          </p:cNvPr>
          <p:cNvSpPr/>
          <p:nvPr/>
        </p:nvSpPr>
        <p:spPr>
          <a:xfrm>
            <a:off x="-45495" y="6005014"/>
            <a:ext cx="12237493" cy="852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27D6B6-0A51-47C6-422E-27EDC1A479D9}"/>
              </a:ext>
            </a:extLst>
          </p:cNvPr>
          <p:cNvSpPr txBox="1"/>
          <p:nvPr/>
        </p:nvSpPr>
        <p:spPr>
          <a:xfrm flipH="1">
            <a:off x="8360331" y="6169896"/>
            <a:ext cx="3234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 KELAS VIII SMP/MTs</a:t>
            </a:r>
            <a:endParaRPr lang="en-ID" sz="2800" dirty="0">
              <a:solidFill>
                <a:schemeClr val="bg2"/>
              </a:solidFill>
            </a:endParaRPr>
          </a:p>
        </p:txBody>
      </p:sp>
      <p:pic>
        <p:nvPicPr>
          <p:cNvPr id="22" name="Graphic 21" descr="Hamburger Menu Icon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25DD70C1-4E4E-A0DC-3F71-AD434965EE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172" y="73183"/>
            <a:ext cx="1663345" cy="852985"/>
          </a:xfrm>
          <a:prstGeom prst="rect">
            <a:avLst/>
          </a:prstGeom>
        </p:spPr>
      </p:pic>
      <p:pic>
        <p:nvPicPr>
          <p:cNvPr id="24" name="Graphic 23" descr="Information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3C2D195B-CBFA-CBC3-1086-7A5E160368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14774" y="219595"/>
            <a:ext cx="560159" cy="56015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84E188-7A68-330F-09AD-774ED8E06D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162010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48FD7-ADE5-F2C4-E773-2D84E2DC823C}"/>
              </a:ext>
            </a:extLst>
          </p:cNvPr>
          <p:cNvSpPr txBox="1"/>
          <p:nvPr/>
        </p:nvSpPr>
        <p:spPr>
          <a:xfrm flipH="1">
            <a:off x="892891" y="1739762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Gresik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DF60AA2-B683-D1EF-E373-04CCEC379C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2774887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1D8E5E0-22F2-3EF0-7D37-3D178D4CFD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411206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52E7348-FF1B-ECD5-0E92-C63E1FE2E77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00194" y="4116851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07F867D-4754-0808-2DC7-ED41D00AD2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00193" y="272478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19EE102-13FB-2EBC-48CE-6280DDC26D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23522" y="1577428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9D17ACC-266F-9DDB-EC45-5247415A04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5" y="4112060"/>
            <a:ext cx="2371245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2B3A319-87F0-2FB5-733D-2CCF5C5702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5" y="274594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97D3610-C6DF-002C-8857-011144C72F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7" y="162010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5102C3-9D1A-D672-04C3-4675BCA81A6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25127" y="421472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Muria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E47ADD-6C2B-0BFB-E3CE-C74F9F6BDE2D}"/>
              </a:ext>
            </a:extLst>
          </p:cNvPr>
          <p:cNvSpPr txBox="1"/>
          <p:nvPr/>
        </p:nvSpPr>
        <p:spPr>
          <a:xfrm flipH="1">
            <a:off x="891779" y="421472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Kalijaga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8A163-E78C-87B3-BF92-CBFCCC47DE7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88181" y="2842225"/>
            <a:ext cx="23344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Giri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A5D0E1-2CBB-0DB7-5DF5-DC349E6FC70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25127" y="282744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Kudus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AE7240-2F0E-6F17-8AAC-FD511716918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66112" y="172276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Bonang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E34471-3A86-27C3-3E9F-477ED08626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15103" y="2842225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Drajat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2AD5CB-81E1-FD8A-A328-2E912BA18F9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44439" y="1711550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Ampel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981B82-1E55-2401-BC4D-7D2C984F7ED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88181" y="4183499"/>
            <a:ext cx="237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mic Sans MS" panose="030F0702030302020204" pitchFamily="66" charset="0"/>
              </a:rPr>
              <a:t>Sunan</a:t>
            </a:r>
            <a:r>
              <a:rPr lang="en-US" sz="2000" dirty="0">
                <a:latin typeface="Comic Sans MS" panose="030F0702030302020204" pitchFamily="66" charset="0"/>
              </a:rPr>
              <a:t> Gunung </a:t>
            </a:r>
            <a:r>
              <a:rPr lang="en-US" sz="2000" dirty="0" err="1">
                <a:latin typeface="Comic Sans MS" panose="030F0702030302020204" pitchFamily="66" charset="0"/>
              </a:rPr>
              <a:t>Jati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9" name="Rectangle: Rounded Corners 8">
            <a:hlinkClick r:id="rId10" action="ppaction://hlinksldjump"/>
            <a:extLst>
              <a:ext uri="{FF2B5EF4-FFF2-40B4-BE49-F238E27FC236}">
                <a16:creationId xmlns:a16="http://schemas.microsoft.com/office/drawing/2014/main" id="{2D0770C3-CA62-265F-C6E0-45658250DB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95500" y="-542500"/>
            <a:ext cx="13203123" cy="7642746"/>
          </a:xfrm>
          <a:prstGeom prst="roundRect">
            <a:avLst/>
          </a:prstGeom>
          <a:solidFill>
            <a:schemeClr val="tx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25EBA8A-8146-5D5A-0462-5296727BCEEA}"/>
              </a:ext>
            </a:extLst>
          </p:cNvPr>
          <p:cNvSpPr>
            <a:spLocks/>
          </p:cNvSpPr>
          <p:nvPr/>
        </p:nvSpPr>
        <p:spPr>
          <a:xfrm>
            <a:off x="595938" y="779754"/>
            <a:ext cx="10954626" cy="4458146"/>
          </a:xfrm>
          <a:prstGeom prst="roundRect">
            <a:avLst/>
          </a:prstGeom>
          <a:solidFill>
            <a:schemeClr val="bg2">
              <a:lumMod val="90000"/>
              <a:alpha val="9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DEC57B-41C1-BC1C-A012-1AFCE26841FB}"/>
              </a:ext>
            </a:extLst>
          </p:cNvPr>
          <p:cNvSpPr txBox="1"/>
          <p:nvPr/>
        </p:nvSpPr>
        <p:spPr>
          <a:xfrm>
            <a:off x="1332574" y="4433402"/>
            <a:ext cx="23677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mic Sans MS" panose="030F0702030302020204" pitchFamily="66" charset="0"/>
              </a:rPr>
              <a:t>SUNAN GIRI</a:t>
            </a:r>
            <a:endParaRPr lang="en-ID" sz="2000" dirty="0">
              <a:latin typeface="Comic Sans MS" panose="030F0702030302020204" pitchFamily="66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100D74-EC4B-6DB0-DE03-BE40AFC8B569}"/>
              </a:ext>
            </a:extLst>
          </p:cNvPr>
          <p:cNvSpPr txBox="1"/>
          <p:nvPr/>
        </p:nvSpPr>
        <p:spPr>
          <a:xfrm>
            <a:off x="3836222" y="1264370"/>
            <a:ext cx="8071644" cy="327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2000" dirty="0">
                <a:latin typeface="+mj-lt"/>
              </a:rPr>
              <a:t>Nama </a:t>
            </a:r>
            <a:r>
              <a:rPr lang="en-ID" sz="2000" dirty="0" err="1">
                <a:latin typeface="+mj-lt"/>
              </a:rPr>
              <a:t>asli</a:t>
            </a:r>
            <a:r>
              <a:rPr lang="en-ID" sz="2000" dirty="0">
                <a:latin typeface="+mj-lt"/>
              </a:rPr>
              <a:t> 	: Raden </a:t>
            </a:r>
            <a:r>
              <a:rPr lang="en-ID" sz="2000" dirty="0" err="1">
                <a:latin typeface="+mj-lt"/>
              </a:rPr>
              <a:t>Paku</a:t>
            </a:r>
            <a:endParaRPr lang="en-ID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ID" sz="2000" dirty="0">
                <a:latin typeface="+mj-lt"/>
              </a:rPr>
              <a:t>Nama lain 	: </a:t>
            </a:r>
            <a:r>
              <a:rPr lang="en-ID" sz="2000" dirty="0" err="1">
                <a:latin typeface="+mj-lt"/>
              </a:rPr>
              <a:t>Sunan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Giri</a:t>
            </a:r>
            <a:endParaRPr lang="en-ID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ID" sz="2000" dirty="0">
                <a:latin typeface="+mj-lt"/>
              </a:rPr>
              <a:t>Nama ayah 	: Maulana Ishak</a:t>
            </a:r>
          </a:p>
          <a:p>
            <a:pPr>
              <a:lnSpc>
                <a:spcPct val="150000"/>
              </a:lnSpc>
            </a:pPr>
            <a:r>
              <a:rPr lang="en-ID" sz="2000" dirty="0">
                <a:latin typeface="+mj-lt"/>
              </a:rPr>
              <a:t>Nama </a:t>
            </a:r>
            <a:r>
              <a:rPr lang="en-ID" sz="2000" dirty="0" err="1">
                <a:latin typeface="+mj-lt"/>
              </a:rPr>
              <a:t>anak</a:t>
            </a:r>
            <a:r>
              <a:rPr lang="en-ID" sz="2000" dirty="0">
                <a:latin typeface="+mj-lt"/>
              </a:rPr>
              <a:t>	: </a:t>
            </a:r>
            <a:r>
              <a:rPr lang="en-ID" sz="2000" dirty="0" err="1">
                <a:latin typeface="+mj-lt"/>
              </a:rPr>
              <a:t>Sunan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Dalem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Nyai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Ageng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Sedulur</a:t>
            </a:r>
            <a:endParaRPr lang="en-ID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ID" sz="2000" dirty="0" err="1">
                <a:latin typeface="+mj-lt"/>
              </a:rPr>
              <a:t>Wafat</a:t>
            </a:r>
            <a:r>
              <a:rPr lang="en-ID" sz="2000" dirty="0">
                <a:latin typeface="+mj-lt"/>
              </a:rPr>
              <a:t> 		: 1506 M</a:t>
            </a:r>
          </a:p>
          <a:p>
            <a:pPr>
              <a:lnSpc>
                <a:spcPct val="150000"/>
              </a:lnSpc>
            </a:pPr>
            <a:r>
              <a:rPr lang="en-ID" sz="2000" dirty="0" err="1">
                <a:latin typeface="+mj-lt"/>
              </a:rPr>
              <a:t>Tempat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dakwah</a:t>
            </a:r>
            <a:r>
              <a:rPr lang="en-ID" sz="2000" dirty="0">
                <a:latin typeface="+mj-lt"/>
              </a:rPr>
              <a:t>	: Gresik, </a:t>
            </a:r>
            <a:r>
              <a:rPr lang="en-ID" sz="2000" dirty="0" err="1">
                <a:latin typeface="+mj-lt"/>
              </a:rPr>
              <a:t>Jawa</a:t>
            </a:r>
            <a:r>
              <a:rPr lang="en-ID" sz="2000" dirty="0">
                <a:latin typeface="+mj-lt"/>
              </a:rPr>
              <a:t> Timur</a:t>
            </a:r>
          </a:p>
          <a:p>
            <a:pPr>
              <a:lnSpc>
                <a:spcPct val="150000"/>
              </a:lnSpc>
            </a:pPr>
            <a:r>
              <a:rPr lang="en-ID" sz="2000" dirty="0" err="1">
                <a:latin typeface="+mj-lt"/>
              </a:rPr>
              <a:t>Makam</a:t>
            </a:r>
            <a:r>
              <a:rPr lang="en-ID" sz="2000" dirty="0">
                <a:latin typeface="+mj-lt"/>
              </a:rPr>
              <a:t>		: Gresik, </a:t>
            </a:r>
            <a:r>
              <a:rPr lang="en-ID" sz="2000" dirty="0" err="1">
                <a:latin typeface="+mj-lt"/>
              </a:rPr>
              <a:t>Jawa</a:t>
            </a:r>
            <a:r>
              <a:rPr lang="en-ID" sz="2000" dirty="0">
                <a:latin typeface="+mj-lt"/>
              </a:rPr>
              <a:t> Timur</a:t>
            </a:r>
          </a:p>
        </p:txBody>
      </p:sp>
      <p:pic>
        <p:nvPicPr>
          <p:cNvPr id="37" name="Graphic 36" descr="Back outline">
            <a:hlinkClick r:id="rId11" action="ppaction://hlinksldjump"/>
            <a:extLst>
              <a:ext uri="{FF2B5EF4-FFF2-40B4-BE49-F238E27FC236}">
                <a16:creationId xmlns:a16="http://schemas.microsoft.com/office/drawing/2014/main" id="{463BF5E4-5DFC-3DA9-EBD0-5C5E2BE096F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180111" y="4226137"/>
            <a:ext cx="925782" cy="925782"/>
          </a:xfrm>
          <a:prstGeom prst="rect">
            <a:avLst/>
          </a:prstGeom>
        </p:spPr>
      </p:pic>
      <p:pic>
        <p:nvPicPr>
          <p:cNvPr id="2" name="Picture 16">
            <a:extLst>
              <a:ext uri="{FF2B5EF4-FFF2-40B4-BE49-F238E27FC236}">
                <a16:creationId xmlns:a16="http://schemas.microsoft.com/office/drawing/2014/main" id="{E5CF18EC-B430-AA58-0828-50B0F79C8845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4511" t="4984" r="5407" b="3136"/>
          <a:stretch>
            <a:fillRect/>
          </a:stretch>
        </p:blipFill>
        <p:spPr>
          <a:xfrm>
            <a:off x="1199715" y="1417749"/>
            <a:ext cx="2314395" cy="29095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70866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CEC268-28B0-0974-2D91-A8C3ECF59613}"/>
              </a:ext>
            </a:extLst>
          </p:cNvPr>
          <p:cNvSpPr>
            <a:spLocks/>
          </p:cNvSpPr>
          <p:nvPr/>
        </p:nvSpPr>
        <p:spPr>
          <a:xfrm>
            <a:off x="-15515" y="860365"/>
            <a:ext cx="12260241" cy="5137270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9C6D75-4D47-21EE-74DC-7788FBEEEA28}"/>
              </a:ext>
            </a:extLst>
          </p:cNvPr>
          <p:cNvSpPr/>
          <p:nvPr/>
        </p:nvSpPr>
        <p:spPr>
          <a:xfrm>
            <a:off x="-22747" y="-265021"/>
            <a:ext cx="12237493" cy="1132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4BC42B-6790-E943-5269-CB1AC554A73F}"/>
              </a:ext>
            </a:extLst>
          </p:cNvPr>
          <p:cNvSpPr/>
          <p:nvPr/>
        </p:nvSpPr>
        <p:spPr>
          <a:xfrm>
            <a:off x="-45495" y="6005014"/>
            <a:ext cx="12237493" cy="852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27D6B6-0A51-47C6-422E-27EDC1A479D9}"/>
              </a:ext>
            </a:extLst>
          </p:cNvPr>
          <p:cNvSpPr txBox="1"/>
          <p:nvPr/>
        </p:nvSpPr>
        <p:spPr>
          <a:xfrm flipH="1">
            <a:off x="8360331" y="6169896"/>
            <a:ext cx="3234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 KELAS VIII SMP/MTs</a:t>
            </a:r>
            <a:endParaRPr lang="en-ID" sz="2800" dirty="0">
              <a:solidFill>
                <a:schemeClr val="bg2"/>
              </a:solidFill>
            </a:endParaRPr>
          </a:p>
        </p:txBody>
      </p:sp>
      <p:pic>
        <p:nvPicPr>
          <p:cNvPr id="22" name="Graphic 21" descr="Hamburger Menu Icon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25DD70C1-4E4E-A0DC-3F71-AD434965EE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172" y="73183"/>
            <a:ext cx="1663345" cy="852985"/>
          </a:xfrm>
          <a:prstGeom prst="rect">
            <a:avLst/>
          </a:prstGeom>
        </p:spPr>
      </p:pic>
      <p:pic>
        <p:nvPicPr>
          <p:cNvPr id="24" name="Graphic 23" descr="Information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3C2D195B-CBFA-CBC3-1086-7A5E160368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14774" y="219595"/>
            <a:ext cx="560159" cy="56015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84E188-7A68-330F-09AD-774ED8E06D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162010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48FD7-ADE5-F2C4-E773-2D84E2DC823C}"/>
              </a:ext>
            </a:extLst>
          </p:cNvPr>
          <p:cNvSpPr txBox="1"/>
          <p:nvPr/>
        </p:nvSpPr>
        <p:spPr>
          <a:xfrm flipH="1">
            <a:off x="892891" y="1739762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Gresik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DF60AA2-B683-D1EF-E373-04CCEC379C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2774887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1D8E5E0-22F2-3EF0-7D37-3D178D4CFD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411206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52E7348-FF1B-ECD5-0E92-C63E1FE2E77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00194" y="4116851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07F867D-4754-0808-2DC7-ED41D00AD2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00193" y="272478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19EE102-13FB-2EBC-48CE-6280DDC26D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23522" y="1577428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9D17ACC-266F-9DDB-EC45-5247415A04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5" y="4112060"/>
            <a:ext cx="2371245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2B3A319-87F0-2FB5-733D-2CCF5C5702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5" y="274594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97D3610-C6DF-002C-8857-011144C72F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7" y="162010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5102C3-9D1A-D672-04C3-4675BCA81A6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25127" y="421472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Muria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E47ADD-6C2B-0BFB-E3CE-C74F9F6BDE2D}"/>
              </a:ext>
            </a:extLst>
          </p:cNvPr>
          <p:cNvSpPr txBox="1"/>
          <p:nvPr/>
        </p:nvSpPr>
        <p:spPr>
          <a:xfrm flipH="1">
            <a:off x="891779" y="421472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Kalijaga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8A163-E78C-87B3-BF92-CBFCCC47DE7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88181" y="2842225"/>
            <a:ext cx="23344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Giri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A5D0E1-2CBB-0DB7-5DF5-DC349E6FC70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25127" y="282744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Kudus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AE7240-2F0E-6F17-8AAC-FD511716918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66112" y="172276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Bonang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E34471-3A86-27C3-3E9F-477ED08626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15103" y="2842225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Drajat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2AD5CB-81E1-FD8A-A328-2E912BA18F9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44439" y="1711550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Ampel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981B82-1E55-2401-BC4D-7D2C984F7ED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88181" y="4183499"/>
            <a:ext cx="237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mic Sans MS" panose="030F0702030302020204" pitchFamily="66" charset="0"/>
              </a:rPr>
              <a:t>Sunan</a:t>
            </a:r>
            <a:r>
              <a:rPr lang="en-US" sz="2000" dirty="0">
                <a:latin typeface="Comic Sans MS" panose="030F0702030302020204" pitchFamily="66" charset="0"/>
              </a:rPr>
              <a:t> Gunung </a:t>
            </a:r>
            <a:r>
              <a:rPr lang="en-US" sz="2000" dirty="0" err="1">
                <a:latin typeface="Comic Sans MS" panose="030F0702030302020204" pitchFamily="66" charset="0"/>
              </a:rPr>
              <a:t>Jati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9" name="Rectangle: Rounded Corners 8">
            <a:hlinkClick r:id="rId10" action="ppaction://hlinksldjump"/>
            <a:extLst>
              <a:ext uri="{FF2B5EF4-FFF2-40B4-BE49-F238E27FC236}">
                <a16:creationId xmlns:a16="http://schemas.microsoft.com/office/drawing/2014/main" id="{2D0770C3-CA62-265F-C6E0-45658250DB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95500" y="-542500"/>
            <a:ext cx="13203123" cy="7642746"/>
          </a:xfrm>
          <a:prstGeom prst="roundRect">
            <a:avLst/>
          </a:prstGeom>
          <a:solidFill>
            <a:schemeClr val="tx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25EBA8A-8146-5D5A-0462-5296727BCEEA}"/>
              </a:ext>
            </a:extLst>
          </p:cNvPr>
          <p:cNvSpPr>
            <a:spLocks/>
          </p:cNvSpPr>
          <p:nvPr/>
        </p:nvSpPr>
        <p:spPr>
          <a:xfrm>
            <a:off x="595938" y="590222"/>
            <a:ext cx="10954626" cy="4801175"/>
          </a:xfrm>
          <a:prstGeom prst="roundRect">
            <a:avLst/>
          </a:prstGeom>
          <a:solidFill>
            <a:schemeClr val="bg2">
              <a:lumMod val="90000"/>
              <a:alpha val="9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DEC57B-41C1-BC1C-A012-1AFCE26841FB}"/>
              </a:ext>
            </a:extLst>
          </p:cNvPr>
          <p:cNvSpPr txBox="1"/>
          <p:nvPr/>
        </p:nvSpPr>
        <p:spPr>
          <a:xfrm>
            <a:off x="3150009" y="898029"/>
            <a:ext cx="57654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100" dirty="0">
                <a:latin typeface="Comic Sans MS" panose="030F0702030302020204" pitchFamily="66" charset="0"/>
              </a:rPr>
              <a:t>PERJUANGAN DAKWAH SUNAN GIRI</a:t>
            </a:r>
          </a:p>
          <a:p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100D74-EC4B-6DB0-DE03-BE40AFC8B569}"/>
              </a:ext>
            </a:extLst>
          </p:cNvPr>
          <p:cNvSpPr txBox="1"/>
          <p:nvPr/>
        </p:nvSpPr>
        <p:spPr>
          <a:xfrm>
            <a:off x="763067" y="1336573"/>
            <a:ext cx="10703075" cy="4199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2000" dirty="0">
                <a:latin typeface="+mj-lt"/>
              </a:rPr>
              <a:t>Ketika </a:t>
            </a:r>
            <a:r>
              <a:rPr lang="en-ID" sz="2000" dirty="0" err="1">
                <a:latin typeface="+mj-lt"/>
              </a:rPr>
              <a:t>kembali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Jawa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setelah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melakukan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perjalanan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Pasai</a:t>
            </a:r>
            <a:r>
              <a:rPr lang="en-ID" sz="2000" dirty="0">
                <a:latin typeface="+mj-lt"/>
              </a:rPr>
              <a:t>, Raden </a:t>
            </a:r>
            <a:r>
              <a:rPr lang="en-ID" sz="2000" dirty="0" err="1">
                <a:latin typeface="+mj-lt"/>
              </a:rPr>
              <a:t>Paku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pulang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kota</a:t>
            </a:r>
            <a:r>
              <a:rPr lang="en-ID" sz="2000" dirty="0">
                <a:latin typeface="+mj-lt"/>
              </a:rPr>
              <a:t> Gresik. Di sana </a:t>
            </a:r>
            <a:r>
              <a:rPr lang="en-ID" sz="2000" dirty="0" err="1">
                <a:latin typeface="+mj-lt"/>
              </a:rPr>
              <a:t>ia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membangun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sebuah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pesantren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sesuai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apa</a:t>
            </a:r>
            <a:r>
              <a:rPr lang="en-ID" sz="2000" dirty="0">
                <a:latin typeface="+mj-lt"/>
              </a:rPr>
              <a:t> yang </a:t>
            </a:r>
            <a:r>
              <a:rPr lang="en-ID" sz="2000" dirty="0" err="1">
                <a:latin typeface="+mj-lt"/>
              </a:rPr>
              <a:t>diamanahkan</a:t>
            </a:r>
            <a:r>
              <a:rPr lang="en-ID" sz="2000" dirty="0">
                <a:latin typeface="+mj-lt"/>
              </a:rPr>
              <a:t> oleh </a:t>
            </a:r>
            <a:r>
              <a:rPr lang="en-ID" sz="2000" dirty="0" err="1">
                <a:latin typeface="+mj-lt"/>
              </a:rPr>
              <a:t>ayahnya</a:t>
            </a:r>
            <a:r>
              <a:rPr lang="en-ID" sz="2000" dirty="0">
                <a:latin typeface="+mj-lt"/>
              </a:rPr>
              <a:t>. </a:t>
            </a:r>
            <a:r>
              <a:rPr lang="en-ID" sz="2000" dirty="0" err="1">
                <a:latin typeface="+mj-lt"/>
              </a:rPr>
              <a:t>Ia</a:t>
            </a:r>
            <a:r>
              <a:rPr lang="en-ID" sz="2000" dirty="0">
                <a:latin typeface="+mj-lt"/>
              </a:rPr>
              <a:t> pun </a:t>
            </a:r>
            <a:r>
              <a:rPr lang="en-ID" sz="2000" dirty="0" err="1">
                <a:latin typeface="+mj-lt"/>
              </a:rPr>
              <a:t>berjalan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cukup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jauh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untuk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menemukan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tanah</a:t>
            </a:r>
            <a:r>
              <a:rPr lang="en-ID" sz="2000" dirty="0">
                <a:latin typeface="+mj-lt"/>
              </a:rPr>
              <a:t> yang </a:t>
            </a:r>
            <a:r>
              <a:rPr lang="en-ID" sz="2000" dirty="0" err="1">
                <a:latin typeface="+mj-lt"/>
              </a:rPr>
              <a:t>dimaksud</a:t>
            </a:r>
            <a:r>
              <a:rPr lang="en-ID" sz="2000" dirty="0">
                <a:latin typeface="+mj-lt"/>
              </a:rPr>
              <a:t> oleh </a:t>
            </a:r>
            <a:r>
              <a:rPr lang="en-ID" sz="2000" dirty="0" err="1">
                <a:latin typeface="+mj-lt"/>
              </a:rPr>
              <a:t>ayahnya</a:t>
            </a:r>
            <a:r>
              <a:rPr lang="en-ID" sz="2000" dirty="0">
                <a:latin typeface="+mj-lt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ID" sz="2000" dirty="0">
                <a:latin typeface="+mj-lt"/>
              </a:rPr>
              <a:t>Nama </a:t>
            </a:r>
            <a:r>
              <a:rPr lang="en-ID" sz="2000" dirty="0" err="1">
                <a:latin typeface="+mj-lt"/>
              </a:rPr>
              <a:t>tempat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ia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membangun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pesantren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tersebut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adalah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Desa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Sidomukti</a:t>
            </a:r>
            <a:r>
              <a:rPr lang="en-ID" sz="2000" dirty="0">
                <a:latin typeface="+mj-lt"/>
              </a:rPr>
              <a:t>, yang </a:t>
            </a:r>
            <a:r>
              <a:rPr lang="en-ID" sz="2000" dirty="0" err="1">
                <a:latin typeface="+mj-lt"/>
              </a:rPr>
              <a:t>terletak</a:t>
            </a:r>
            <a:r>
              <a:rPr lang="en-ID" sz="2000" dirty="0">
                <a:latin typeface="+mj-lt"/>
              </a:rPr>
              <a:t> di </a:t>
            </a:r>
            <a:r>
              <a:rPr lang="en-ID" sz="2000" dirty="0" err="1">
                <a:latin typeface="+mj-lt"/>
              </a:rPr>
              <a:t>daerah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daratan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tinggi</a:t>
            </a:r>
            <a:r>
              <a:rPr lang="en-ID" sz="2000" dirty="0">
                <a:latin typeface="+mj-lt"/>
              </a:rPr>
              <a:t>. </a:t>
            </a:r>
            <a:r>
              <a:rPr lang="en-ID" sz="2000" dirty="0" err="1">
                <a:latin typeface="+mj-lt"/>
              </a:rPr>
              <a:t>Lambat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laun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pesantren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tersebut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dikenal</a:t>
            </a:r>
            <a:r>
              <a:rPr lang="en-ID" sz="2000" dirty="0">
                <a:latin typeface="+mj-lt"/>
              </a:rPr>
              <a:t> oleh </a:t>
            </a:r>
            <a:r>
              <a:rPr lang="en-ID" sz="2000" dirty="0" err="1">
                <a:latin typeface="+mj-lt"/>
              </a:rPr>
              <a:t>seluruh</a:t>
            </a:r>
            <a:r>
              <a:rPr lang="en-ID" sz="2000" dirty="0">
                <a:latin typeface="+mj-lt"/>
              </a:rPr>
              <a:t> Nusantara </a:t>
            </a:r>
            <a:r>
              <a:rPr lang="en-ID" sz="2000" dirty="0" err="1">
                <a:latin typeface="+mj-lt"/>
              </a:rPr>
              <a:t>hanya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dalam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waktu</a:t>
            </a:r>
            <a:r>
              <a:rPr lang="en-ID" sz="2000" dirty="0">
                <a:latin typeface="+mj-lt"/>
              </a:rPr>
              <a:t> 3 </a:t>
            </a:r>
            <a:r>
              <a:rPr lang="en-ID" sz="2000" dirty="0" err="1">
                <a:latin typeface="+mj-lt"/>
              </a:rPr>
              <a:t>bulan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saja</a:t>
            </a:r>
            <a:r>
              <a:rPr lang="en-ID" sz="2000" dirty="0">
                <a:latin typeface="+mj-lt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ID" sz="2000" dirty="0" err="1">
                <a:latin typeface="+mj-lt"/>
              </a:rPr>
              <a:t>Sunan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Giri</a:t>
            </a:r>
            <a:r>
              <a:rPr lang="en-ID" sz="2000" dirty="0">
                <a:latin typeface="+mj-lt"/>
              </a:rPr>
              <a:t> juga </a:t>
            </a:r>
            <a:r>
              <a:rPr lang="en-ID" sz="2000" dirty="0" err="1">
                <a:latin typeface="+mj-lt"/>
              </a:rPr>
              <a:t>mendirikan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sebuah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kerajaan</a:t>
            </a:r>
            <a:r>
              <a:rPr lang="en-ID" sz="2000" dirty="0">
                <a:latin typeface="+mj-lt"/>
              </a:rPr>
              <a:t> yang </a:t>
            </a:r>
            <a:r>
              <a:rPr lang="en-ID" sz="2000" dirty="0" err="1">
                <a:latin typeface="+mj-lt"/>
              </a:rPr>
              <a:t>dinamakan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Giri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Kedaton</a:t>
            </a:r>
            <a:r>
              <a:rPr lang="en-ID" sz="2000" dirty="0">
                <a:latin typeface="+mj-lt"/>
              </a:rPr>
              <a:t>. </a:t>
            </a:r>
            <a:r>
              <a:rPr lang="en-ID" sz="2000" dirty="0" err="1">
                <a:latin typeface="+mj-lt"/>
              </a:rPr>
              <a:t>kerajaan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tersebut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hanya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bertahan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selama</a:t>
            </a:r>
            <a:r>
              <a:rPr lang="en-ID" sz="2000" dirty="0">
                <a:latin typeface="+mj-lt"/>
              </a:rPr>
              <a:t> 200 </a:t>
            </a:r>
            <a:r>
              <a:rPr lang="en-ID" sz="2000" dirty="0" err="1">
                <a:latin typeface="+mj-lt"/>
              </a:rPr>
              <a:t>tahun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saja</a:t>
            </a:r>
            <a:r>
              <a:rPr lang="en-ID" sz="2000" dirty="0">
                <a:latin typeface="+mj-lt"/>
              </a:rPr>
              <a:t>. </a:t>
            </a:r>
          </a:p>
          <a:p>
            <a:pPr>
              <a:lnSpc>
                <a:spcPct val="150000"/>
              </a:lnSpc>
            </a:pPr>
            <a:endParaRPr lang="en-ID" sz="2000" dirty="0">
              <a:latin typeface="+mj-lt"/>
            </a:endParaRPr>
          </a:p>
        </p:txBody>
      </p:sp>
      <p:pic>
        <p:nvPicPr>
          <p:cNvPr id="37" name="Graphic 36" descr="Back outline">
            <a:hlinkClick r:id="rId11" action="ppaction://hlinksldjump"/>
            <a:extLst>
              <a:ext uri="{FF2B5EF4-FFF2-40B4-BE49-F238E27FC236}">
                <a16:creationId xmlns:a16="http://schemas.microsoft.com/office/drawing/2014/main" id="{463BF5E4-5DFC-3DA9-EBD0-5C5E2BE096F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160615" y="4354102"/>
            <a:ext cx="925782" cy="9257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37551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D5B01D2-F47C-1DF9-9030-D142AEC2D48A}"/>
              </a:ext>
            </a:extLst>
          </p:cNvPr>
          <p:cNvSpPr>
            <a:spLocks/>
          </p:cNvSpPr>
          <p:nvPr/>
        </p:nvSpPr>
        <p:spPr>
          <a:xfrm>
            <a:off x="-15515" y="860365"/>
            <a:ext cx="12260241" cy="5137270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9C6D75-4D47-21EE-74DC-7788FBEEEA28}"/>
              </a:ext>
            </a:extLst>
          </p:cNvPr>
          <p:cNvSpPr/>
          <p:nvPr/>
        </p:nvSpPr>
        <p:spPr>
          <a:xfrm>
            <a:off x="-22747" y="-265021"/>
            <a:ext cx="12237493" cy="1132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4BC42B-6790-E943-5269-CB1AC554A73F}"/>
              </a:ext>
            </a:extLst>
          </p:cNvPr>
          <p:cNvSpPr/>
          <p:nvPr/>
        </p:nvSpPr>
        <p:spPr>
          <a:xfrm>
            <a:off x="-45495" y="6005014"/>
            <a:ext cx="12237493" cy="852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27D6B6-0A51-47C6-422E-27EDC1A479D9}"/>
              </a:ext>
            </a:extLst>
          </p:cNvPr>
          <p:cNvSpPr txBox="1"/>
          <p:nvPr/>
        </p:nvSpPr>
        <p:spPr>
          <a:xfrm flipH="1">
            <a:off x="8360331" y="6169896"/>
            <a:ext cx="3234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 KELAS VIII SMP/MTs</a:t>
            </a:r>
            <a:endParaRPr lang="en-ID" sz="2800" dirty="0">
              <a:solidFill>
                <a:schemeClr val="bg2"/>
              </a:solidFill>
            </a:endParaRPr>
          </a:p>
        </p:txBody>
      </p:sp>
      <p:pic>
        <p:nvPicPr>
          <p:cNvPr id="22" name="Graphic 21" descr="Hamburger Menu Icon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25DD70C1-4E4E-A0DC-3F71-AD434965EE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172" y="73183"/>
            <a:ext cx="1663345" cy="852985"/>
          </a:xfrm>
          <a:prstGeom prst="rect">
            <a:avLst/>
          </a:prstGeom>
        </p:spPr>
      </p:pic>
      <p:pic>
        <p:nvPicPr>
          <p:cNvPr id="24" name="Graphic 23" descr="Information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3C2D195B-CBFA-CBC3-1086-7A5E160368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14774" y="219595"/>
            <a:ext cx="560159" cy="56015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84E188-7A68-330F-09AD-774ED8E06D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162010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48FD7-ADE5-F2C4-E773-2D84E2DC823C}"/>
              </a:ext>
            </a:extLst>
          </p:cNvPr>
          <p:cNvSpPr txBox="1"/>
          <p:nvPr/>
        </p:nvSpPr>
        <p:spPr>
          <a:xfrm flipH="1">
            <a:off x="892891" y="1739762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Gresik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DF60AA2-B683-D1EF-E373-04CCEC379C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2774887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1D8E5E0-22F2-3EF0-7D37-3D178D4CFD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411206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52E7348-FF1B-ECD5-0E92-C63E1FE2E77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00194" y="4116851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07F867D-4754-0808-2DC7-ED41D00AD2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00193" y="272478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19EE102-13FB-2EBC-48CE-6280DDC26D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23522" y="1577428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9D17ACC-266F-9DDB-EC45-5247415A04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5" y="4112060"/>
            <a:ext cx="2371245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2B3A319-87F0-2FB5-733D-2CCF5C5702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5" y="274594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97D3610-C6DF-002C-8857-011144C72F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7" y="162010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5102C3-9D1A-D672-04C3-4675BCA81A6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25127" y="421472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Muria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E47ADD-6C2B-0BFB-E3CE-C74F9F6BDE2D}"/>
              </a:ext>
            </a:extLst>
          </p:cNvPr>
          <p:cNvSpPr txBox="1"/>
          <p:nvPr/>
        </p:nvSpPr>
        <p:spPr>
          <a:xfrm flipH="1">
            <a:off x="891779" y="421472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Kalijaga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8A163-E78C-87B3-BF92-CBFCCC47DE7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88181" y="2842225"/>
            <a:ext cx="23344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Giri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A5D0E1-2CBB-0DB7-5DF5-DC349E6FC70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25127" y="282744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Kudus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AE7240-2F0E-6F17-8AAC-FD511716918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66112" y="172276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Bonang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E34471-3A86-27C3-3E9F-477ED08626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15103" y="2842225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Drajat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2AD5CB-81E1-FD8A-A328-2E912BA18F9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44439" y="1711550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Ampel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981B82-1E55-2401-BC4D-7D2C984F7ED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88181" y="4183499"/>
            <a:ext cx="237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mic Sans MS" panose="030F0702030302020204" pitchFamily="66" charset="0"/>
              </a:rPr>
              <a:t>Sunan</a:t>
            </a:r>
            <a:r>
              <a:rPr lang="en-US" sz="2000" dirty="0">
                <a:latin typeface="Comic Sans MS" panose="030F0702030302020204" pitchFamily="66" charset="0"/>
              </a:rPr>
              <a:t> Gunung </a:t>
            </a:r>
            <a:r>
              <a:rPr lang="en-US" sz="2000" dirty="0" err="1">
                <a:latin typeface="Comic Sans MS" panose="030F0702030302020204" pitchFamily="66" charset="0"/>
              </a:rPr>
              <a:t>Jati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9" name="Rectangle: Rounded Corners 8">
            <a:hlinkClick r:id="rId10" action="ppaction://hlinksldjump"/>
            <a:extLst>
              <a:ext uri="{FF2B5EF4-FFF2-40B4-BE49-F238E27FC236}">
                <a16:creationId xmlns:a16="http://schemas.microsoft.com/office/drawing/2014/main" id="{2D0770C3-CA62-265F-C6E0-45658250DB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95500" y="-542500"/>
            <a:ext cx="13203123" cy="7642746"/>
          </a:xfrm>
          <a:prstGeom prst="roundRect">
            <a:avLst/>
          </a:prstGeom>
          <a:solidFill>
            <a:schemeClr val="tx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25EBA8A-8146-5D5A-0462-5296727BCEEA}"/>
              </a:ext>
            </a:extLst>
          </p:cNvPr>
          <p:cNvSpPr>
            <a:spLocks/>
          </p:cNvSpPr>
          <p:nvPr/>
        </p:nvSpPr>
        <p:spPr>
          <a:xfrm>
            <a:off x="595938" y="238644"/>
            <a:ext cx="10954626" cy="6167014"/>
          </a:xfrm>
          <a:prstGeom prst="roundRect">
            <a:avLst/>
          </a:prstGeom>
          <a:solidFill>
            <a:schemeClr val="bg2">
              <a:lumMod val="90000"/>
              <a:alpha val="9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DEC57B-41C1-BC1C-A012-1AFCE26841FB}"/>
              </a:ext>
            </a:extLst>
          </p:cNvPr>
          <p:cNvSpPr txBox="1"/>
          <p:nvPr/>
        </p:nvSpPr>
        <p:spPr>
          <a:xfrm>
            <a:off x="3705238" y="393534"/>
            <a:ext cx="576548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100" dirty="0">
                <a:latin typeface="Comic Sans MS" panose="030F0702030302020204" pitchFamily="66" charset="0"/>
              </a:rPr>
              <a:t>CARA DAKWAH SUNAN GIRI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100D74-EC4B-6DB0-DE03-BE40AFC8B569}"/>
              </a:ext>
            </a:extLst>
          </p:cNvPr>
          <p:cNvSpPr txBox="1"/>
          <p:nvPr/>
        </p:nvSpPr>
        <p:spPr>
          <a:xfrm>
            <a:off x="783771" y="821052"/>
            <a:ext cx="10564545" cy="558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2000" dirty="0">
                <a:latin typeface="+mj-lt"/>
              </a:rPr>
              <a:t>Sama </a:t>
            </a:r>
            <a:r>
              <a:rPr lang="en-ID" sz="2000" dirty="0" err="1">
                <a:latin typeface="+mj-lt"/>
              </a:rPr>
              <a:t>halnya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dengan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metode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dakwah</a:t>
            </a:r>
            <a:r>
              <a:rPr lang="en-ID" sz="2000" dirty="0">
                <a:latin typeface="+mj-lt"/>
              </a:rPr>
              <a:t> yang </a:t>
            </a:r>
            <a:r>
              <a:rPr lang="en-ID" sz="2000" dirty="0" err="1">
                <a:latin typeface="+mj-lt"/>
              </a:rPr>
              <a:t>dilakukan</a:t>
            </a:r>
            <a:r>
              <a:rPr lang="en-ID" sz="2000" dirty="0">
                <a:latin typeface="+mj-lt"/>
              </a:rPr>
              <a:t> oleh para </a:t>
            </a:r>
            <a:r>
              <a:rPr lang="en-ID" sz="2000" dirty="0" err="1">
                <a:latin typeface="+mj-lt"/>
              </a:rPr>
              <a:t>penyebar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islam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lainnya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yaitu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dengan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cara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mendirikan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sebuah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pesantren</a:t>
            </a:r>
            <a:r>
              <a:rPr lang="en-ID" sz="2000" dirty="0">
                <a:latin typeface="+mj-lt"/>
              </a:rPr>
              <a:t>. Yang </a:t>
            </a:r>
            <a:r>
              <a:rPr lang="en-ID" sz="2000" dirty="0" err="1">
                <a:latin typeface="+mj-lt"/>
              </a:rPr>
              <a:t>tujuannya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yaitu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untuk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mendidik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anak-anak</a:t>
            </a:r>
            <a:r>
              <a:rPr lang="en-ID" sz="2000" dirty="0">
                <a:latin typeface="+mj-lt"/>
              </a:rPr>
              <a:t> negeri kala </a:t>
            </a:r>
            <a:r>
              <a:rPr lang="en-ID" sz="2000" dirty="0" err="1">
                <a:latin typeface="+mj-lt"/>
              </a:rPr>
              <a:t>itu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dengan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berbagai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macam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ilmu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pengetahuan</a:t>
            </a:r>
            <a:r>
              <a:rPr lang="en-ID" sz="2000" dirty="0">
                <a:latin typeface="+mj-lt"/>
              </a:rPr>
              <a:t> agama </a:t>
            </a:r>
            <a:r>
              <a:rPr lang="en-ID" sz="2000" dirty="0" err="1">
                <a:latin typeface="+mj-lt"/>
              </a:rPr>
              <a:t>islam</a:t>
            </a:r>
            <a:r>
              <a:rPr lang="en-ID" sz="2000" dirty="0"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ID" sz="2000" dirty="0">
                <a:latin typeface="+mj-lt"/>
              </a:rPr>
              <a:t>Hal </a:t>
            </a:r>
            <a:r>
              <a:rPr lang="en-ID" sz="2000" dirty="0" err="1">
                <a:latin typeface="+mj-lt"/>
              </a:rPr>
              <a:t>lainnya</a:t>
            </a:r>
            <a:r>
              <a:rPr lang="en-ID" sz="2000" dirty="0">
                <a:latin typeface="+mj-lt"/>
              </a:rPr>
              <a:t> yang </a:t>
            </a:r>
            <a:r>
              <a:rPr lang="en-ID" sz="2000" dirty="0" err="1">
                <a:latin typeface="+mj-lt"/>
              </a:rPr>
              <a:t>ia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lakukan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dalam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berdakwah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adalah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dengan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menciptakan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beberapa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lagu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anak-anak</a:t>
            </a:r>
            <a:r>
              <a:rPr lang="en-ID" sz="2000" dirty="0">
                <a:latin typeface="+mj-lt"/>
              </a:rPr>
              <a:t>. Serta </a:t>
            </a:r>
            <a:r>
              <a:rPr lang="en-ID" sz="2000" dirty="0" err="1">
                <a:latin typeface="+mj-lt"/>
              </a:rPr>
              <a:t>beberapa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jenis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permainan</a:t>
            </a:r>
            <a:r>
              <a:rPr lang="en-ID" sz="2000" dirty="0">
                <a:latin typeface="+mj-lt"/>
              </a:rPr>
              <a:t> yang </a:t>
            </a:r>
            <a:r>
              <a:rPr lang="en-ID" sz="2000" dirty="0" err="1">
                <a:latin typeface="+mj-lt"/>
              </a:rPr>
              <a:t>mengandung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unsur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jiwa</a:t>
            </a:r>
            <a:r>
              <a:rPr lang="en-ID" sz="2000" dirty="0">
                <a:latin typeface="+mj-lt"/>
              </a:rPr>
              <a:t> yang agamis </a:t>
            </a:r>
            <a:r>
              <a:rPr lang="en-ID" sz="2000" dirty="0" err="1">
                <a:latin typeface="+mj-lt"/>
              </a:rPr>
              <a:t>ke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dalamnya</a:t>
            </a:r>
            <a:r>
              <a:rPr lang="en-ID" sz="2000" dirty="0">
                <a:latin typeface="+mj-lt"/>
              </a:rPr>
              <a:t>. Di </a:t>
            </a:r>
            <a:r>
              <a:rPr lang="en-ID" sz="2000" dirty="0" err="1">
                <a:latin typeface="+mj-lt"/>
              </a:rPr>
              <a:t>antara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beberapa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permainan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anak</a:t>
            </a:r>
            <a:r>
              <a:rPr lang="en-ID" sz="2000" dirty="0">
                <a:latin typeface="+mj-lt"/>
              </a:rPr>
              <a:t> yang </a:t>
            </a:r>
            <a:r>
              <a:rPr lang="en-ID" sz="2000" dirty="0" err="1">
                <a:latin typeface="+mj-lt"/>
              </a:rPr>
              <a:t>diciptakan</a:t>
            </a:r>
            <a:r>
              <a:rPr lang="en-ID" sz="2000" dirty="0">
                <a:latin typeface="+mj-lt"/>
              </a:rPr>
              <a:t> oleh </a:t>
            </a:r>
            <a:r>
              <a:rPr lang="en-ID" sz="2000" dirty="0" err="1">
                <a:latin typeface="+mj-lt"/>
              </a:rPr>
              <a:t>Sunan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Giri</a:t>
            </a:r>
            <a:r>
              <a:rPr lang="en-ID" sz="2000" dirty="0">
                <a:latin typeface="+mj-lt"/>
              </a:rPr>
              <a:t> yang sangat </a:t>
            </a:r>
            <a:r>
              <a:rPr lang="en-ID" sz="2000" dirty="0" err="1">
                <a:latin typeface="+mj-lt"/>
              </a:rPr>
              <a:t>terkenal</a:t>
            </a:r>
            <a:r>
              <a:rPr lang="en-ID" sz="2000" dirty="0">
                <a:latin typeface="+mj-lt"/>
              </a:rPr>
              <a:t> di </a:t>
            </a:r>
            <a:r>
              <a:rPr lang="en-ID" sz="2000" dirty="0" err="1">
                <a:latin typeface="+mj-lt"/>
              </a:rPr>
              <a:t>masyarakat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Jawa</a:t>
            </a:r>
            <a:r>
              <a:rPr lang="en-ID" sz="2000" dirty="0">
                <a:latin typeface="+mj-lt"/>
              </a:rPr>
              <a:t> Timur </a:t>
            </a:r>
            <a:r>
              <a:rPr lang="en-ID" sz="2000" dirty="0" err="1">
                <a:latin typeface="+mj-lt"/>
              </a:rPr>
              <a:t>adalah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Jelungan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atau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Jitungan</a:t>
            </a:r>
            <a:r>
              <a:rPr lang="en-ID" sz="2000" dirty="0"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ID" sz="2000" dirty="0" err="1">
                <a:latin typeface="+mj-lt"/>
              </a:rPr>
              <a:t>Permainan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tersebut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memiliki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simbol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yaitu</a:t>
            </a:r>
            <a:r>
              <a:rPr lang="en-ID" sz="2000" dirty="0">
                <a:latin typeface="+mj-lt"/>
              </a:rPr>
              <a:t> 1 </a:t>
            </a:r>
            <a:r>
              <a:rPr lang="en-ID" sz="2000" dirty="0" err="1">
                <a:latin typeface="+mj-lt"/>
              </a:rPr>
              <a:t>tonggak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kayu</a:t>
            </a:r>
            <a:r>
              <a:rPr lang="en-ID" sz="2000" dirty="0">
                <a:latin typeface="+mj-lt"/>
              </a:rPr>
              <a:t> dan </a:t>
            </a:r>
            <a:r>
              <a:rPr lang="en-ID" sz="2000" dirty="0" err="1">
                <a:latin typeface="+mj-lt"/>
              </a:rPr>
              <a:t>pohon</a:t>
            </a:r>
            <a:r>
              <a:rPr lang="en-ID" sz="2000" dirty="0">
                <a:latin typeface="+mj-lt"/>
              </a:rPr>
              <a:t> yang </a:t>
            </a:r>
            <a:r>
              <a:rPr lang="en-ID" sz="2000" dirty="0" err="1">
                <a:latin typeface="+mj-lt"/>
              </a:rPr>
              <a:t>kuat</a:t>
            </a:r>
            <a:r>
              <a:rPr lang="en-ID" sz="2000" dirty="0">
                <a:latin typeface="+mj-lt"/>
              </a:rPr>
              <a:t>, dan </a:t>
            </a:r>
            <a:r>
              <a:rPr lang="en-ID" sz="2000" dirty="0" err="1">
                <a:latin typeface="+mj-lt"/>
              </a:rPr>
              <a:t>filosofi</a:t>
            </a:r>
            <a:r>
              <a:rPr lang="en-ID" sz="2000" dirty="0">
                <a:latin typeface="+mj-lt"/>
              </a:rPr>
              <a:t> yang </a:t>
            </a:r>
            <a:r>
              <a:rPr lang="en-ID" sz="2000" dirty="0" err="1">
                <a:latin typeface="+mj-lt"/>
              </a:rPr>
              <a:t>terdapat</a:t>
            </a:r>
            <a:r>
              <a:rPr lang="en-ID" sz="2000" dirty="0">
                <a:latin typeface="+mj-lt"/>
              </a:rPr>
              <a:t> di </a:t>
            </a:r>
            <a:r>
              <a:rPr lang="en-ID" sz="2000" dirty="0" err="1">
                <a:latin typeface="+mj-lt"/>
              </a:rPr>
              <a:t>dalamnya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yaitu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mengajarkan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setiap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manusia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tentang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keselamatan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hidup</a:t>
            </a:r>
            <a:r>
              <a:rPr lang="en-ID" sz="2000" dirty="0">
                <a:latin typeface="+mj-lt"/>
              </a:rPr>
              <a:t>. </a:t>
            </a:r>
            <a:r>
              <a:rPr lang="en-ID" sz="2000" dirty="0" err="1">
                <a:latin typeface="+mj-lt"/>
              </a:rPr>
              <a:t>Caranya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yaitu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dengan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selalu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berpegang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teguh</a:t>
            </a:r>
            <a:r>
              <a:rPr lang="en-ID" sz="2000" dirty="0">
                <a:latin typeface="+mj-lt"/>
              </a:rPr>
              <a:t> pada agama </a:t>
            </a:r>
            <a:r>
              <a:rPr lang="en-ID" sz="2000" dirty="0" err="1">
                <a:latin typeface="+mj-lt"/>
              </a:rPr>
              <a:t>islam</a:t>
            </a:r>
            <a:r>
              <a:rPr lang="en-ID" sz="2000" dirty="0">
                <a:latin typeface="+mj-lt"/>
              </a:rPr>
              <a:t>. </a:t>
            </a:r>
            <a:r>
              <a:rPr lang="en-ID" sz="2000" dirty="0" err="1">
                <a:latin typeface="+mj-lt"/>
              </a:rPr>
              <a:t>Sunan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Giri</a:t>
            </a:r>
            <a:r>
              <a:rPr lang="en-ID" sz="2000" dirty="0">
                <a:latin typeface="+mj-lt"/>
              </a:rPr>
              <a:t> juga </a:t>
            </a:r>
            <a:r>
              <a:rPr lang="en-ID" sz="2000" dirty="0" err="1">
                <a:latin typeface="+mj-lt"/>
              </a:rPr>
              <a:t>menciptakan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lagu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anak-anak</a:t>
            </a:r>
            <a:r>
              <a:rPr lang="en-ID" sz="2000" dirty="0">
                <a:latin typeface="+mj-lt"/>
              </a:rPr>
              <a:t> yang </a:t>
            </a:r>
            <a:r>
              <a:rPr lang="en-ID" sz="2000" dirty="0" err="1">
                <a:latin typeface="+mj-lt"/>
              </a:rPr>
              <a:t>bermakna</a:t>
            </a:r>
            <a:r>
              <a:rPr lang="en-ID" sz="2000" dirty="0">
                <a:latin typeface="+mj-lt"/>
              </a:rPr>
              <a:t> agamis, yang </a:t>
            </a:r>
            <a:r>
              <a:rPr lang="en-ID" sz="2000" dirty="0" err="1">
                <a:latin typeface="+mj-lt"/>
              </a:rPr>
              <a:t>berjudul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Dolanan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Bocah</a:t>
            </a:r>
            <a:r>
              <a:rPr lang="en-ID" sz="2000" dirty="0">
                <a:latin typeface="+mj-lt"/>
              </a:rPr>
              <a:t> dan </a:t>
            </a:r>
            <a:r>
              <a:rPr lang="en-ID" sz="2000" dirty="0" err="1">
                <a:latin typeface="+mj-lt"/>
              </a:rPr>
              <a:t>Lir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Ilir</a:t>
            </a:r>
            <a:r>
              <a:rPr lang="en-ID" sz="2000" dirty="0">
                <a:latin typeface="+mj-lt"/>
              </a:rPr>
              <a:t> yang </a:t>
            </a:r>
            <a:r>
              <a:rPr lang="en-ID" sz="2000" dirty="0" err="1">
                <a:latin typeface="+mj-lt"/>
              </a:rPr>
              <a:t>hingga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kini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masih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dikenal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luas</a:t>
            </a:r>
            <a:r>
              <a:rPr lang="en-ID" sz="2000" dirty="0">
                <a:latin typeface="+mj-lt"/>
              </a:rPr>
              <a:t>. </a:t>
            </a:r>
          </a:p>
          <a:p>
            <a:pPr>
              <a:lnSpc>
                <a:spcPct val="150000"/>
              </a:lnSpc>
            </a:pPr>
            <a:endParaRPr lang="en-ID" sz="2000" dirty="0">
              <a:latin typeface="+mj-lt"/>
            </a:endParaRPr>
          </a:p>
        </p:txBody>
      </p:sp>
      <p:pic>
        <p:nvPicPr>
          <p:cNvPr id="2" name="Graphic 1" descr="Close outline">
            <a:hlinkClick r:id="rId10" action="ppaction://hlinksldjump"/>
            <a:extLst>
              <a:ext uri="{FF2B5EF4-FFF2-40B4-BE49-F238E27FC236}">
                <a16:creationId xmlns:a16="http://schemas.microsoft.com/office/drawing/2014/main" id="{3870A8CF-C1C5-65FB-1050-3FBF47F2AA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21351" y="5603981"/>
            <a:ext cx="514778" cy="5147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6616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7B23BC-E9BA-3FFF-F5D4-B8B13CCB0681}"/>
              </a:ext>
            </a:extLst>
          </p:cNvPr>
          <p:cNvSpPr>
            <a:spLocks/>
          </p:cNvSpPr>
          <p:nvPr/>
        </p:nvSpPr>
        <p:spPr>
          <a:xfrm>
            <a:off x="-15515" y="860365"/>
            <a:ext cx="12260241" cy="5137270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9C6D75-4D47-21EE-74DC-7788FBEEEA28}"/>
              </a:ext>
            </a:extLst>
          </p:cNvPr>
          <p:cNvSpPr/>
          <p:nvPr/>
        </p:nvSpPr>
        <p:spPr>
          <a:xfrm>
            <a:off x="-22747" y="-265021"/>
            <a:ext cx="12237493" cy="1132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4BC42B-6790-E943-5269-CB1AC554A73F}"/>
              </a:ext>
            </a:extLst>
          </p:cNvPr>
          <p:cNvSpPr/>
          <p:nvPr/>
        </p:nvSpPr>
        <p:spPr>
          <a:xfrm>
            <a:off x="-45495" y="6005014"/>
            <a:ext cx="12237493" cy="852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27D6B6-0A51-47C6-422E-27EDC1A479D9}"/>
              </a:ext>
            </a:extLst>
          </p:cNvPr>
          <p:cNvSpPr txBox="1"/>
          <p:nvPr/>
        </p:nvSpPr>
        <p:spPr>
          <a:xfrm flipH="1">
            <a:off x="8360331" y="6169896"/>
            <a:ext cx="3234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 KELAS VIII SMP/MTs</a:t>
            </a:r>
            <a:endParaRPr lang="en-ID" sz="2800" dirty="0">
              <a:solidFill>
                <a:schemeClr val="bg2"/>
              </a:solidFill>
            </a:endParaRPr>
          </a:p>
        </p:txBody>
      </p:sp>
      <p:pic>
        <p:nvPicPr>
          <p:cNvPr id="22" name="Graphic 21" descr="Hamburger Menu Icon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25DD70C1-4E4E-A0DC-3F71-AD434965EE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172" y="73183"/>
            <a:ext cx="1663345" cy="852985"/>
          </a:xfrm>
          <a:prstGeom prst="rect">
            <a:avLst/>
          </a:prstGeom>
        </p:spPr>
      </p:pic>
      <p:pic>
        <p:nvPicPr>
          <p:cNvPr id="24" name="Graphic 23" descr="Information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3C2D195B-CBFA-CBC3-1086-7A5E160368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14774" y="219595"/>
            <a:ext cx="560159" cy="56015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84E188-7A68-330F-09AD-774ED8E06D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162010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48FD7-ADE5-F2C4-E773-2D84E2DC823C}"/>
              </a:ext>
            </a:extLst>
          </p:cNvPr>
          <p:cNvSpPr txBox="1"/>
          <p:nvPr/>
        </p:nvSpPr>
        <p:spPr>
          <a:xfrm flipH="1">
            <a:off x="892891" y="1739762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Gresik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DF60AA2-B683-D1EF-E373-04CCEC379C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2774887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1D8E5E0-22F2-3EF0-7D37-3D178D4CFD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411206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52E7348-FF1B-ECD5-0E92-C63E1FE2E77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00194" y="4116851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07F867D-4754-0808-2DC7-ED41D00AD2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00193" y="272478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19EE102-13FB-2EBC-48CE-6280DDC26D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23522" y="1577428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9D17ACC-266F-9DDB-EC45-5247415A04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5" y="4112060"/>
            <a:ext cx="2371245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2B3A319-87F0-2FB5-733D-2CCF5C5702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5" y="274594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97D3610-C6DF-002C-8857-011144C72F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7" y="162010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5102C3-9D1A-D672-04C3-4675BCA81A6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25127" y="421472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Muria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E47ADD-6C2B-0BFB-E3CE-C74F9F6BDE2D}"/>
              </a:ext>
            </a:extLst>
          </p:cNvPr>
          <p:cNvSpPr txBox="1"/>
          <p:nvPr/>
        </p:nvSpPr>
        <p:spPr>
          <a:xfrm flipH="1">
            <a:off x="891779" y="421472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Kalijaga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8A163-E78C-87B3-BF92-CBFCCC47DE7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88181" y="2842225"/>
            <a:ext cx="23344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Giri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A5D0E1-2CBB-0DB7-5DF5-DC349E6FC70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25127" y="282744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Kudus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AE7240-2F0E-6F17-8AAC-FD511716918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66112" y="172276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Bonang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E34471-3A86-27C3-3E9F-477ED08626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15103" y="2842225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Drajat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2AD5CB-81E1-FD8A-A328-2E912BA18F9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44439" y="1711550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Ampel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981B82-1E55-2401-BC4D-7D2C984F7ED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88181" y="4183499"/>
            <a:ext cx="237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mic Sans MS" panose="030F0702030302020204" pitchFamily="66" charset="0"/>
              </a:rPr>
              <a:t>Sunan</a:t>
            </a:r>
            <a:r>
              <a:rPr lang="en-US" sz="2000" dirty="0">
                <a:latin typeface="Comic Sans MS" panose="030F0702030302020204" pitchFamily="66" charset="0"/>
              </a:rPr>
              <a:t> Gunung </a:t>
            </a:r>
            <a:r>
              <a:rPr lang="en-US" sz="2000" dirty="0" err="1">
                <a:latin typeface="Comic Sans MS" panose="030F0702030302020204" pitchFamily="66" charset="0"/>
              </a:rPr>
              <a:t>Jati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9" name="Rectangle: Rounded Corners 8">
            <a:hlinkClick r:id="rId10" action="ppaction://hlinksldjump"/>
            <a:extLst>
              <a:ext uri="{FF2B5EF4-FFF2-40B4-BE49-F238E27FC236}">
                <a16:creationId xmlns:a16="http://schemas.microsoft.com/office/drawing/2014/main" id="{2D0770C3-CA62-265F-C6E0-45658250DB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95500" y="-542500"/>
            <a:ext cx="13203123" cy="7642746"/>
          </a:xfrm>
          <a:prstGeom prst="roundRect">
            <a:avLst/>
          </a:prstGeom>
          <a:solidFill>
            <a:schemeClr val="tx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25EBA8A-8146-5D5A-0462-5296727BCEEA}"/>
              </a:ext>
            </a:extLst>
          </p:cNvPr>
          <p:cNvSpPr>
            <a:spLocks/>
          </p:cNvSpPr>
          <p:nvPr/>
        </p:nvSpPr>
        <p:spPr>
          <a:xfrm>
            <a:off x="595938" y="779755"/>
            <a:ext cx="10954626" cy="4555715"/>
          </a:xfrm>
          <a:prstGeom prst="roundRect">
            <a:avLst/>
          </a:prstGeom>
          <a:solidFill>
            <a:schemeClr val="bg2">
              <a:lumMod val="90000"/>
              <a:alpha val="9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DEC57B-41C1-BC1C-A012-1AFCE26841FB}"/>
              </a:ext>
            </a:extLst>
          </p:cNvPr>
          <p:cNvSpPr txBox="1"/>
          <p:nvPr/>
        </p:nvSpPr>
        <p:spPr>
          <a:xfrm>
            <a:off x="948645" y="4433402"/>
            <a:ext cx="2751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mic Sans MS" panose="030F0702030302020204" pitchFamily="66" charset="0"/>
              </a:rPr>
              <a:t>SUNAN KALIJAGA</a:t>
            </a:r>
            <a:endParaRPr lang="en-ID" sz="2000" dirty="0">
              <a:latin typeface="Comic Sans MS" panose="030F0702030302020204" pitchFamily="66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100D74-EC4B-6DB0-DE03-BE40AFC8B569}"/>
              </a:ext>
            </a:extLst>
          </p:cNvPr>
          <p:cNvSpPr txBox="1"/>
          <p:nvPr/>
        </p:nvSpPr>
        <p:spPr>
          <a:xfrm>
            <a:off x="3836222" y="1264370"/>
            <a:ext cx="8071644" cy="373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2000" dirty="0">
                <a:latin typeface="+mj-lt"/>
              </a:rPr>
              <a:t>Nama </a:t>
            </a:r>
            <a:r>
              <a:rPr lang="en-ID" sz="2000" dirty="0" err="1">
                <a:latin typeface="+mj-lt"/>
              </a:rPr>
              <a:t>asli</a:t>
            </a:r>
            <a:r>
              <a:rPr lang="en-ID" sz="2000" dirty="0">
                <a:latin typeface="+mj-lt"/>
              </a:rPr>
              <a:t>	: Joko Said</a:t>
            </a:r>
          </a:p>
          <a:p>
            <a:pPr>
              <a:lnSpc>
                <a:spcPct val="150000"/>
              </a:lnSpc>
            </a:pPr>
            <a:r>
              <a:rPr lang="en-ID" sz="2000" dirty="0">
                <a:latin typeface="+mj-lt"/>
              </a:rPr>
              <a:t>Nama lain	: </a:t>
            </a:r>
            <a:r>
              <a:rPr lang="en-ID" sz="2000" dirty="0" err="1">
                <a:latin typeface="+mj-lt"/>
              </a:rPr>
              <a:t>Sunan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Kalijaga</a:t>
            </a:r>
            <a:endParaRPr lang="en-ID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ID" sz="2000" dirty="0">
                <a:latin typeface="+mj-lt"/>
              </a:rPr>
              <a:t>Nama ayah	: Arya </a:t>
            </a:r>
            <a:r>
              <a:rPr lang="en-ID" sz="2000" dirty="0" err="1">
                <a:latin typeface="+mj-lt"/>
              </a:rPr>
              <a:t>Wilakita</a:t>
            </a:r>
            <a:endParaRPr lang="en-ID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ID" sz="2000" dirty="0">
                <a:latin typeface="+mj-lt"/>
              </a:rPr>
              <a:t>Nama </a:t>
            </a:r>
            <a:r>
              <a:rPr lang="en-ID" sz="2000" dirty="0" err="1">
                <a:latin typeface="+mj-lt"/>
              </a:rPr>
              <a:t>anak</a:t>
            </a:r>
            <a:r>
              <a:rPr lang="en-ID" sz="2000" dirty="0">
                <a:latin typeface="+mj-lt"/>
              </a:rPr>
              <a:t>	: </a:t>
            </a:r>
            <a:r>
              <a:rPr lang="en-ID" sz="2000" dirty="0" err="1">
                <a:latin typeface="+mj-lt"/>
              </a:rPr>
              <a:t>Sunan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Muria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Dewi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Sofiah</a:t>
            </a:r>
            <a:endParaRPr lang="en-ID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ID" sz="2000" dirty="0" err="1">
                <a:latin typeface="+mj-lt"/>
              </a:rPr>
              <a:t>Wafat</a:t>
            </a:r>
            <a:r>
              <a:rPr lang="en-ID" sz="2000" dirty="0">
                <a:latin typeface="+mj-lt"/>
              </a:rPr>
              <a:t>		: 1513 M</a:t>
            </a:r>
          </a:p>
          <a:p>
            <a:pPr>
              <a:lnSpc>
                <a:spcPct val="150000"/>
              </a:lnSpc>
            </a:pPr>
            <a:r>
              <a:rPr lang="en-ID" sz="2000" dirty="0" err="1">
                <a:latin typeface="+mj-lt"/>
              </a:rPr>
              <a:t>Tempat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dakwah</a:t>
            </a:r>
            <a:r>
              <a:rPr lang="en-ID" sz="2000" dirty="0">
                <a:latin typeface="+mj-lt"/>
              </a:rPr>
              <a:t> 	: </a:t>
            </a:r>
            <a:r>
              <a:rPr lang="en-ID" sz="2000" dirty="0" err="1">
                <a:latin typeface="+mj-lt"/>
              </a:rPr>
              <a:t>Demak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Jawa</a:t>
            </a:r>
            <a:r>
              <a:rPr lang="en-ID" sz="2000" dirty="0">
                <a:latin typeface="+mj-lt"/>
              </a:rPr>
              <a:t> Tengah</a:t>
            </a:r>
          </a:p>
          <a:p>
            <a:pPr>
              <a:lnSpc>
                <a:spcPct val="150000"/>
              </a:lnSpc>
            </a:pPr>
            <a:r>
              <a:rPr lang="en-ID" sz="2000" dirty="0" err="1">
                <a:latin typeface="+mj-lt"/>
              </a:rPr>
              <a:t>Makam</a:t>
            </a:r>
            <a:r>
              <a:rPr lang="en-ID" sz="2000" dirty="0">
                <a:latin typeface="+mj-lt"/>
              </a:rPr>
              <a:t>		: </a:t>
            </a:r>
            <a:r>
              <a:rPr lang="en-ID" sz="2000" dirty="0" err="1">
                <a:latin typeface="+mj-lt"/>
              </a:rPr>
              <a:t>Demak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Jawa</a:t>
            </a:r>
            <a:r>
              <a:rPr lang="en-ID" sz="2000" dirty="0">
                <a:latin typeface="+mj-lt"/>
              </a:rPr>
              <a:t> Tengah</a:t>
            </a:r>
          </a:p>
          <a:p>
            <a:pPr>
              <a:lnSpc>
                <a:spcPct val="150000"/>
              </a:lnSpc>
            </a:pPr>
            <a:endParaRPr lang="en-ID" sz="2000" dirty="0">
              <a:latin typeface="+mj-lt"/>
            </a:endParaRPr>
          </a:p>
        </p:txBody>
      </p:sp>
      <p:pic>
        <p:nvPicPr>
          <p:cNvPr id="37" name="Graphic 36" descr="Back outline">
            <a:hlinkClick r:id="rId11" action="ppaction://hlinksldjump"/>
            <a:extLst>
              <a:ext uri="{FF2B5EF4-FFF2-40B4-BE49-F238E27FC236}">
                <a16:creationId xmlns:a16="http://schemas.microsoft.com/office/drawing/2014/main" id="{463BF5E4-5DFC-3DA9-EBD0-5C5E2BE096F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88870" y="4255587"/>
            <a:ext cx="925782" cy="925782"/>
          </a:xfrm>
          <a:prstGeom prst="rect">
            <a:avLst/>
          </a:prstGeom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1C191AD3-AEDE-DD71-1F9C-15A93017CD9A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1221184" y="1522530"/>
            <a:ext cx="2140230" cy="28181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515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5CF192-4014-F7D6-8654-8B5023A414D3}"/>
              </a:ext>
            </a:extLst>
          </p:cNvPr>
          <p:cNvSpPr>
            <a:spLocks/>
          </p:cNvSpPr>
          <p:nvPr/>
        </p:nvSpPr>
        <p:spPr>
          <a:xfrm>
            <a:off x="-15515" y="860365"/>
            <a:ext cx="12260241" cy="5137270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9C6D75-4D47-21EE-74DC-7788FBEEEA28}"/>
              </a:ext>
            </a:extLst>
          </p:cNvPr>
          <p:cNvSpPr/>
          <p:nvPr/>
        </p:nvSpPr>
        <p:spPr>
          <a:xfrm>
            <a:off x="-22747" y="-265021"/>
            <a:ext cx="12237493" cy="1132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4BC42B-6790-E943-5269-CB1AC554A73F}"/>
              </a:ext>
            </a:extLst>
          </p:cNvPr>
          <p:cNvSpPr/>
          <p:nvPr/>
        </p:nvSpPr>
        <p:spPr>
          <a:xfrm>
            <a:off x="-45495" y="6005014"/>
            <a:ext cx="12237493" cy="852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27D6B6-0A51-47C6-422E-27EDC1A479D9}"/>
              </a:ext>
            </a:extLst>
          </p:cNvPr>
          <p:cNvSpPr txBox="1"/>
          <p:nvPr/>
        </p:nvSpPr>
        <p:spPr>
          <a:xfrm flipH="1">
            <a:off x="8360331" y="6169896"/>
            <a:ext cx="3234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 KELAS VIII SMP/MTs</a:t>
            </a:r>
            <a:endParaRPr lang="en-ID" sz="2800" dirty="0">
              <a:solidFill>
                <a:schemeClr val="bg2"/>
              </a:solidFill>
            </a:endParaRPr>
          </a:p>
        </p:txBody>
      </p:sp>
      <p:pic>
        <p:nvPicPr>
          <p:cNvPr id="22" name="Graphic 21" descr="Hamburger Menu Icon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25DD70C1-4E4E-A0DC-3F71-AD434965EE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172" y="73183"/>
            <a:ext cx="1663345" cy="852985"/>
          </a:xfrm>
          <a:prstGeom prst="rect">
            <a:avLst/>
          </a:prstGeom>
        </p:spPr>
      </p:pic>
      <p:pic>
        <p:nvPicPr>
          <p:cNvPr id="24" name="Graphic 23" descr="Information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3C2D195B-CBFA-CBC3-1086-7A5E160368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14774" y="219595"/>
            <a:ext cx="560159" cy="56015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84E188-7A68-330F-09AD-774ED8E06D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162010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48FD7-ADE5-F2C4-E773-2D84E2DC823C}"/>
              </a:ext>
            </a:extLst>
          </p:cNvPr>
          <p:cNvSpPr txBox="1"/>
          <p:nvPr/>
        </p:nvSpPr>
        <p:spPr>
          <a:xfrm flipH="1">
            <a:off x="892891" y="1739762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Gresik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DF60AA2-B683-D1EF-E373-04CCEC379C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2774887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1D8E5E0-22F2-3EF0-7D37-3D178D4CFD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411206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52E7348-FF1B-ECD5-0E92-C63E1FE2E77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00194" y="4116851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07F867D-4754-0808-2DC7-ED41D00AD2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00193" y="272478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19EE102-13FB-2EBC-48CE-6280DDC26D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23522" y="1577428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9D17ACC-266F-9DDB-EC45-5247415A04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5" y="4112060"/>
            <a:ext cx="2371245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2B3A319-87F0-2FB5-733D-2CCF5C5702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5" y="274594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97D3610-C6DF-002C-8857-011144C72F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7" y="162010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5102C3-9D1A-D672-04C3-4675BCA81A6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25127" y="421472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Muria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E47ADD-6C2B-0BFB-E3CE-C74F9F6BDE2D}"/>
              </a:ext>
            </a:extLst>
          </p:cNvPr>
          <p:cNvSpPr txBox="1"/>
          <p:nvPr/>
        </p:nvSpPr>
        <p:spPr>
          <a:xfrm flipH="1">
            <a:off x="891779" y="421472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Kalijaga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8A163-E78C-87B3-BF92-CBFCCC47DE7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88181" y="2842225"/>
            <a:ext cx="23344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Giri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A5D0E1-2CBB-0DB7-5DF5-DC349E6FC70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25127" y="282744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Kudus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AE7240-2F0E-6F17-8AAC-FD511716918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66112" y="172276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Bonang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E34471-3A86-27C3-3E9F-477ED08626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15103" y="2842225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Drajat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2AD5CB-81E1-FD8A-A328-2E912BA18F9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44439" y="1711550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Ampel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981B82-1E55-2401-BC4D-7D2C984F7ED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88181" y="4183499"/>
            <a:ext cx="237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mic Sans MS" panose="030F0702030302020204" pitchFamily="66" charset="0"/>
              </a:rPr>
              <a:t>Sunan</a:t>
            </a:r>
            <a:r>
              <a:rPr lang="en-US" sz="2000" dirty="0">
                <a:latin typeface="Comic Sans MS" panose="030F0702030302020204" pitchFamily="66" charset="0"/>
              </a:rPr>
              <a:t> Gunung </a:t>
            </a:r>
            <a:r>
              <a:rPr lang="en-US" sz="2000" dirty="0" err="1">
                <a:latin typeface="Comic Sans MS" panose="030F0702030302020204" pitchFamily="66" charset="0"/>
              </a:rPr>
              <a:t>Jati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9" name="Rectangle: Rounded Corners 8">
            <a:hlinkClick r:id="rId10" action="ppaction://hlinksldjump"/>
            <a:extLst>
              <a:ext uri="{FF2B5EF4-FFF2-40B4-BE49-F238E27FC236}">
                <a16:creationId xmlns:a16="http://schemas.microsoft.com/office/drawing/2014/main" id="{2D0770C3-CA62-265F-C6E0-45658250DB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95500" y="-542500"/>
            <a:ext cx="13203123" cy="7642746"/>
          </a:xfrm>
          <a:prstGeom prst="roundRect">
            <a:avLst/>
          </a:prstGeom>
          <a:solidFill>
            <a:schemeClr val="tx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25EBA8A-8146-5D5A-0462-5296727BCEEA}"/>
              </a:ext>
            </a:extLst>
          </p:cNvPr>
          <p:cNvSpPr>
            <a:spLocks/>
          </p:cNvSpPr>
          <p:nvPr/>
        </p:nvSpPr>
        <p:spPr>
          <a:xfrm>
            <a:off x="595938" y="574464"/>
            <a:ext cx="10954626" cy="4852559"/>
          </a:xfrm>
          <a:prstGeom prst="roundRect">
            <a:avLst/>
          </a:prstGeom>
          <a:solidFill>
            <a:schemeClr val="bg2">
              <a:lumMod val="90000"/>
              <a:alpha val="9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DEC57B-41C1-BC1C-A012-1AFCE26841FB}"/>
              </a:ext>
            </a:extLst>
          </p:cNvPr>
          <p:cNvSpPr txBox="1"/>
          <p:nvPr/>
        </p:nvSpPr>
        <p:spPr>
          <a:xfrm>
            <a:off x="3069773" y="657616"/>
            <a:ext cx="60896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100" dirty="0">
                <a:latin typeface="Comic Sans MS" panose="030F0702030302020204" pitchFamily="66" charset="0"/>
              </a:rPr>
              <a:t>PERJUANGAN DAKWAH SUNAN KALIJAGA</a:t>
            </a:r>
          </a:p>
          <a:p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100D74-EC4B-6DB0-DE03-BE40AFC8B569}"/>
              </a:ext>
            </a:extLst>
          </p:cNvPr>
          <p:cNvSpPr txBox="1"/>
          <p:nvPr/>
        </p:nvSpPr>
        <p:spPr>
          <a:xfrm>
            <a:off x="822202" y="948235"/>
            <a:ext cx="10909128" cy="466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2000" dirty="0" err="1">
                <a:latin typeface="+mj-lt"/>
              </a:rPr>
              <a:t>Dalm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perjalanan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dakwahnya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Sunan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Kalijaga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membawa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paham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keagamaan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yaitu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salafi</a:t>
            </a:r>
            <a:r>
              <a:rPr lang="en-ID" sz="2000" dirty="0">
                <a:latin typeface="+mj-lt"/>
              </a:rPr>
              <a:t>–</a:t>
            </a:r>
            <a:r>
              <a:rPr lang="en-ID" sz="2000" dirty="0" err="1">
                <a:latin typeface="+mj-lt"/>
              </a:rPr>
              <a:t>bukan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sufi-panteistik</a:t>
            </a:r>
            <a:r>
              <a:rPr lang="en-ID" sz="2000" dirty="0">
                <a:latin typeface="+mj-lt"/>
              </a:rPr>
              <a:t> ala </a:t>
            </a:r>
            <a:r>
              <a:rPr lang="en-ID" sz="2000" dirty="0" err="1">
                <a:latin typeface="+mj-lt"/>
              </a:rPr>
              <a:t>Kejawen</a:t>
            </a:r>
            <a:r>
              <a:rPr lang="en-ID" sz="2000" dirty="0">
                <a:latin typeface="+mj-lt"/>
              </a:rPr>
              <a:t> yang </a:t>
            </a:r>
            <a:r>
              <a:rPr lang="en-ID" sz="2000" dirty="0" err="1">
                <a:latin typeface="+mj-lt"/>
              </a:rPr>
              <a:t>ber</a:t>
            </a:r>
            <a:r>
              <a:rPr lang="en-ID" sz="2000" dirty="0">
                <a:latin typeface="+mj-lt"/>
              </a:rPr>
              <a:t>-motto-</a:t>
            </a:r>
            <a:r>
              <a:rPr lang="en-ID" sz="2000" dirty="0" err="1">
                <a:latin typeface="+mj-lt"/>
              </a:rPr>
              <a:t>kan</a:t>
            </a:r>
            <a:r>
              <a:rPr lang="en-ID" sz="2000" dirty="0">
                <a:latin typeface="+mj-lt"/>
              </a:rPr>
              <a:t> ‘</a:t>
            </a:r>
            <a:r>
              <a:rPr lang="en-ID" sz="2000" dirty="0" err="1">
                <a:latin typeface="+mj-lt"/>
              </a:rPr>
              <a:t>Manunggaling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Kawula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Gusti</a:t>
            </a:r>
            <a:r>
              <a:rPr lang="en-ID" sz="2000" dirty="0">
                <a:latin typeface="+mj-lt"/>
              </a:rPr>
              <a:t>’. </a:t>
            </a:r>
            <a:r>
              <a:rPr lang="en-ID" sz="2000" dirty="0" err="1">
                <a:latin typeface="+mj-lt"/>
              </a:rPr>
              <a:t>Ini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terbukti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dari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sikap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tegas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beliau</a:t>
            </a:r>
            <a:r>
              <a:rPr lang="en-ID" sz="2000" dirty="0">
                <a:latin typeface="+mj-lt"/>
              </a:rPr>
              <a:t> yang </a:t>
            </a:r>
            <a:r>
              <a:rPr lang="en-ID" sz="2000" dirty="0" err="1">
                <a:latin typeface="+mj-lt"/>
              </a:rPr>
              <a:t>ikut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berada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dalam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barisan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Sunan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Giri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saat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terjadi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sengketa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dalam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masalah</a:t>
            </a:r>
            <a:r>
              <a:rPr lang="en-ID" sz="2000" dirty="0">
                <a:latin typeface="+mj-lt"/>
              </a:rPr>
              <a:t> ‘</a:t>
            </a:r>
            <a:r>
              <a:rPr lang="en-ID" sz="2000" dirty="0" err="1">
                <a:latin typeface="+mj-lt"/>
              </a:rPr>
              <a:t>kekafiran</a:t>
            </a:r>
            <a:r>
              <a:rPr lang="en-ID" sz="2000" dirty="0">
                <a:latin typeface="+mj-lt"/>
              </a:rPr>
              <a:t>’ </a:t>
            </a:r>
            <a:r>
              <a:rPr lang="en-ID" sz="2000" dirty="0" err="1">
                <a:latin typeface="+mj-lt"/>
              </a:rPr>
              <a:t>Syekh</a:t>
            </a:r>
            <a:r>
              <a:rPr lang="en-ID" sz="2000" dirty="0">
                <a:latin typeface="+mj-lt"/>
              </a:rPr>
              <a:t> Siti </a:t>
            </a:r>
            <a:r>
              <a:rPr lang="en-ID" sz="2000" dirty="0" err="1">
                <a:latin typeface="+mj-lt"/>
              </a:rPr>
              <a:t>Jenar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dengan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ajarannya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bahwa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manusia</a:t>
            </a:r>
            <a:r>
              <a:rPr lang="en-ID" sz="2000" dirty="0">
                <a:latin typeface="+mj-lt"/>
              </a:rPr>
              <a:t> dan </a:t>
            </a:r>
            <a:r>
              <a:rPr lang="en-ID" sz="2000" dirty="0" err="1">
                <a:latin typeface="+mj-lt"/>
              </a:rPr>
              <a:t>Tuhan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bersatu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dalam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dzat</a:t>
            </a:r>
            <a:r>
              <a:rPr lang="en-ID" sz="2000" dirty="0">
                <a:latin typeface="+mj-lt"/>
              </a:rPr>
              <a:t> yang </a:t>
            </a:r>
            <a:r>
              <a:rPr lang="en-ID" sz="2000" dirty="0" err="1">
                <a:latin typeface="+mj-lt"/>
              </a:rPr>
              <a:t>sama</a:t>
            </a:r>
            <a:r>
              <a:rPr lang="en-ID" sz="2000" dirty="0"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ID" sz="2000" dirty="0" err="1">
                <a:latin typeface="+mj-lt"/>
              </a:rPr>
              <a:t>Sunan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Kalijaga</a:t>
            </a:r>
            <a:r>
              <a:rPr lang="en-ID" sz="2000" dirty="0">
                <a:latin typeface="+mj-lt"/>
              </a:rPr>
              <a:t> sangat </a:t>
            </a:r>
            <a:r>
              <a:rPr lang="en-ID" sz="2000" dirty="0" err="1">
                <a:latin typeface="+mj-lt"/>
              </a:rPr>
              <a:t>toleran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terhadap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budaya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lokal</a:t>
            </a:r>
            <a:r>
              <a:rPr lang="en-ID" sz="2000" dirty="0">
                <a:latin typeface="+mj-lt"/>
              </a:rPr>
              <a:t>. </a:t>
            </a:r>
            <a:r>
              <a:rPr lang="en-ID" sz="2000" dirty="0" err="1">
                <a:latin typeface="+mj-lt"/>
              </a:rPr>
              <a:t>Ia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berpendapat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bahwa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masyarakat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menjauh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jika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diserang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pendiriannya</a:t>
            </a:r>
            <a:r>
              <a:rPr lang="en-ID" sz="2000" dirty="0">
                <a:latin typeface="+mj-lt"/>
              </a:rPr>
              <a:t>. </a:t>
            </a:r>
            <a:r>
              <a:rPr lang="en-ID" sz="2000" dirty="0" err="1">
                <a:latin typeface="+mj-lt"/>
              </a:rPr>
              <a:t>Maka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merka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harus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didekati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secara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bertahap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dengan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mengikuti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sambil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mempengaruhi</a:t>
            </a:r>
            <a:r>
              <a:rPr lang="en-ID" sz="2000" dirty="0">
                <a:latin typeface="+mj-lt"/>
              </a:rPr>
              <a:t>. </a:t>
            </a:r>
            <a:r>
              <a:rPr lang="en-ID" sz="2000" dirty="0" err="1">
                <a:latin typeface="+mj-lt"/>
              </a:rPr>
              <a:t>Sunan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Kalijaga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memiliki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keyakinan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jika</a:t>
            </a:r>
            <a:r>
              <a:rPr lang="en-ID" sz="2000" dirty="0">
                <a:latin typeface="+mj-lt"/>
              </a:rPr>
              <a:t> Islam </a:t>
            </a:r>
            <a:r>
              <a:rPr lang="en-ID" sz="2000" dirty="0" err="1">
                <a:latin typeface="+mj-lt"/>
              </a:rPr>
              <a:t>sudah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dipahami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maka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dengan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sendirinya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kebiasaan</a:t>
            </a:r>
            <a:r>
              <a:rPr lang="en-ID" sz="2000" dirty="0">
                <a:latin typeface="+mj-lt"/>
              </a:rPr>
              <a:t> lama </a:t>
            </a:r>
            <a:r>
              <a:rPr lang="en-ID" sz="2000" dirty="0" err="1">
                <a:latin typeface="+mj-lt"/>
              </a:rPr>
              <a:t>hilang</a:t>
            </a:r>
            <a:r>
              <a:rPr lang="en-ID" sz="2000" dirty="0">
                <a:latin typeface="+mj-lt"/>
              </a:rPr>
              <a:t>. </a:t>
            </a:r>
            <a:r>
              <a:rPr lang="en-ID" sz="2000" dirty="0" err="1">
                <a:latin typeface="+mj-lt"/>
              </a:rPr>
              <a:t>Tidak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heran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jika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ajaran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Sunan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Kalijaga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terkesan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sinkretis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dalam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mengenalkan</a:t>
            </a:r>
            <a:r>
              <a:rPr lang="en-ID" sz="2000" dirty="0">
                <a:latin typeface="+mj-lt"/>
              </a:rPr>
              <a:t> Islam.</a:t>
            </a:r>
          </a:p>
          <a:p>
            <a:pPr>
              <a:lnSpc>
                <a:spcPct val="150000"/>
              </a:lnSpc>
            </a:pPr>
            <a:endParaRPr lang="en-ID" sz="2000" dirty="0">
              <a:latin typeface="+mj-lt"/>
            </a:endParaRPr>
          </a:p>
        </p:txBody>
      </p:sp>
      <p:pic>
        <p:nvPicPr>
          <p:cNvPr id="37" name="Graphic 36" descr="Back outline">
            <a:hlinkClick r:id="rId11" action="ppaction://hlinksldjump"/>
            <a:extLst>
              <a:ext uri="{FF2B5EF4-FFF2-40B4-BE49-F238E27FC236}">
                <a16:creationId xmlns:a16="http://schemas.microsoft.com/office/drawing/2014/main" id="{463BF5E4-5DFC-3DA9-EBD0-5C5E2BE096F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45646" y="4475587"/>
            <a:ext cx="925782" cy="9257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415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9F4520-DBB3-7B60-95C3-148E91779DEC}"/>
              </a:ext>
            </a:extLst>
          </p:cNvPr>
          <p:cNvSpPr>
            <a:spLocks/>
          </p:cNvSpPr>
          <p:nvPr/>
        </p:nvSpPr>
        <p:spPr>
          <a:xfrm>
            <a:off x="-15515" y="860365"/>
            <a:ext cx="12260241" cy="5137270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9C6D75-4D47-21EE-74DC-7788FBEEEA28}"/>
              </a:ext>
            </a:extLst>
          </p:cNvPr>
          <p:cNvSpPr/>
          <p:nvPr/>
        </p:nvSpPr>
        <p:spPr>
          <a:xfrm>
            <a:off x="-22747" y="-265021"/>
            <a:ext cx="12237493" cy="1132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4BC42B-6790-E943-5269-CB1AC554A73F}"/>
              </a:ext>
            </a:extLst>
          </p:cNvPr>
          <p:cNvSpPr/>
          <p:nvPr/>
        </p:nvSpPr>
        <p:spPr>
          <a:xfrm>
            <a:off x="-45495" y="6005014"/>
            <a:ext cx="12237493" cy="852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27D6B6-0A51-47C6-422E-27EDC1A479D9}"/>
              </a:ext>
            </a:extLst>
          </p:cNvPr>
          <p:cNvSpPr txBox="1"/>
          <p:nvPr/>
        </p:nvSpPr>
        <p:spPr>
          <a:xfrm flipH="1">
            <a:off x="8360331" y="6169896"/>
            <a:ext cx="3234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 KELAS VIII SMP/MTs</a:t>
            </a:r>
            <a:endParaRPr lang="en-ID" sz="2800" dirty="0">
              <a:solidFill>
                <a:schemeClr val="bg2"/>
              </a:solidFill>
            </a:endParaRPr>
          </a:p>
        </p:txBody>
      </p:sp>
      <p:pic>
        <p:nvPicPr>
          <p:cNvPr id="22" name="Graphic 21" descr="Hamburger Menu Icon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25DD70C1-4E4E-A0DC-3F71-AD434965EE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172" y="73183"/>
            <a:ext cx="1663345" cy="852985"/>
          </a:xfrm>
          <a:prstGeom prst="rect">
            <a:avLst/>
          </a:prstGeom>
        </p:spPr>
      </p:pic>
      <p:pic>
        <p:nvPicPr>
          <p:cNvPr id="24" name="Graphic 23" descr="Information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3C2D195B-CBFA-CBC3-1086-7A5E160368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14774" y="219595"/>
            <a:ext cx="560159" cy="56015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84E188-7A68-330F-09AD-774ED8E06D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162010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48FD7-ADE5-F2C4-E773-2D84E2DC823C}"/>
              </a:ext>
            </a:extLst>
          </p:cNvPr>
          <p:cNvSpPr txBox="1"/>
          <p:nvPr/>
        </p:nvSpPr>
        <p:spPr>
          <a:xfrm flipH="1">
            <a:off x="892891" y="1739762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Gresik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DF60AA2-B683-D1EF-E373-04CCEC379C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2774887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1D8E5E0-22F2-3EF0-7D37-3D178D4CFD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411206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52E7348-FF1B-ECD5-0E92-C63E1FE2E77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00194" y="4116851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07F867D-4754-0808-2DC7-ED41D00AD2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00193" y="272478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19EE102-13FB-2EBC-48CE-6280DDC26D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23522" y="1577428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9D17ACC-266F-9DDB-EC45-5247415A04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5" y="4112060"/>
            <a:ext cx="2371245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2B3A319-87F0-2FB5-733D-2CCF5C5702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5" y="274594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97D3610-C6DF-002C-8857-011144C72F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7" y="162010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5102C3-9D1A-D672-04C3-4675BCA81A6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25127" y="421472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Muria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E47ADD-6C2B-0BFB-E3CE-C74F9F6BDE2D}"/>
              </a:ext>
            </a:extLst>
          </p:cNvPr>
          <p:cNvSpPr txBox="1"/>
          <p:nvPr/>
        </p:nvSpPr>
        <p:spPr>
          <a:xfrm flipH="1">
            <a:off x="891779" y="421472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Kalijaga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8A163-E78C-87B3-BF92-CBFCCC47DE7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88181" y="2842225"/>
            <a:ext cx="23344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Giri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A5D0E1-2CBB-0DB7-5DF5-DC349E6FC70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25127" y="282744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Kudus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AE7240-2F0E-6F17-8AAC-FD511716918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66112" y="172276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Bonang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E34471-3A86-27C3-3E9F-477ED08626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15103" y="2842225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Drajat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2AD5CB-81E1-FD8A-A328-2E912BA18F9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44439" y="1711550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Ampel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981B82-1E55-2401-BC4D-7D2C984F7ED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88181" y="4183499"/>
            <a:ext cx="237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mic Sans MS" panose="030F0702030302020204" pitchFamily="66" charset="0"/>
              </a:rPr>
              <a:t>Sunan</a:t>
            </a:r>
            <a:r>
              <a:rPr lang="en-US" sz="2000" dirty="0">
                <a:latin typeface="Comic Sans MS" panose="030F0702030302020204" pitchFamily="66" charset="0"/>
              </a:rPr>
              <a:t> Gunung </a:t>
            </a:r>
            <a:r>
              <a:rPr lang="en-US" sz="2000" dirty="0" err="1">
                <a:latin typeface="Comic Sans MS" panose="030F0702030302020204" pitchFamily="66" charset="0"/>
              </a:rPr>
              <a:t>Jati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9" name="Rectangle: Rounded Corners 8">
            <a:hlinkClick r:id="rId10" action="ppaction://hlinksldjump"/>
            <a:extLst>
              <a:ext uri="{FF2B5EF4-FFF2-40B4-BE49-F238E27FC236}">
                <a16:creationId xmlns:a16="http://schemas.microsoft.com/office/drawing/2014/main" id="{2D0770C3-CA62-265F-C6E0-45658250DB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95500" y="-542500"/>
            <a:ext cx="13203123" cy="7642746"/>
          </a:xfrm>
          <a:prstGeom prst="roundRect">
            <a:avLst/>
          </a:prstGeom>
          <a:solidFill>
            <a:schemeClr val="tx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25EBA8A-8146-5D5A-0462-5296727BCEEA}"/>
              </a:ext>
            </a:extLst>
          </p:cNvPr>
          <p:cNvSpPr>
            <a:spLocks/>
          </p:cNvSpPr>
          <p:nvPr/>
        </p:nvSpPr>
        <p:spPr>
          <a:xfrm>
            <a:off x="618686" y="581292"/>
            <a:ext cx="10954626" cy="4699280"/>
          </a:xfrm>
          <a:prstGeom prst="roundRect">
            <a:avLst/>
          </a:prstGeom>
          <a:solidFill>
            <a:schemeClr val="bg2">
              <a:lumMod val="90000"/>
              <a:alpha val="9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DEC57B-41C1-BC1C-A012-1AFCE26841FB}"/>
              </a:ext>
            </a:extLst>
          </p:cNvPr>
          <p:cNvSpPr txBox="1"/>
          <p:nvPr/>
        </p:nvSpPr>
        <p:spPr>
          <a:xfrm>
            <a:off x="3581512" y="794112"/>
            <a:ext cx="576548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100" dirty="0">
                <a:latin typeface="Comic Sans MS" panose="030F0702030302020204" pitchFamily="66" charset="0"/>
              </a:rPr>
              <a:t>CARA DAKWAH SUNAN KALIJAGA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100D74-EC4B-6DB0-DE03-BE40AFC8B569}"/>
              </a:ext>
            </a:extLst>
          </p:cNvPr>
          <p:cNvSpPr txBox="1"/>
          <p:nvPr/>
        </p:nvSpPr>
        <p:spPr>
          <a:xfrm>
            <a:off x="948645" y="1166451"/>
            <a:ext cx="10399671" cy="466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2000" dirty="0" err="1">
                <a:latin typeface="+mj-lt"/>
              </a:rPr>
              <a:t>Sunan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Kalijaga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menggunakan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seni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ukir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wayang</a:t>
            </a:r>
            <a:r>
              <a:rPr lang="en-ID" sz="2000" dirty="0">
                <a:latin typeface="+mj-lt"/>
              </a:rPr>
              <a:t>, gamelan </a:t>
            </a:r>
            <a:r>
              <a:rPr lang="en-ID" sz="2000" dirty="0" err="1">
                <a:latin typeface="+mj-lt"/>
              </a:rPr>
              <a:t>serta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seni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suara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sebgai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sarana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dakwah</a:t>
            </a:r>
            <a:r>
              <a:rPr lang="en-ID" sz="2000" dirty="0">
                <a:latin typeface="+mj-lt"/>
              </a:rPr>
              <a:t>. </a:t>
            </a:r>
            <a:r>
              <a:rPr lang="en-ID" sz="2000" dirty="0" err="1">
                <a:latin typeface="+mj-lt"/>
              </a:rPr>
              <a:t>Beberapa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lagu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suluk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ciptaannya</a:t>
            </a:r>
            <a:r>
              <a:rPr lang="en-ID" sz="2000" dirty="0">
                <a:latin typeface="+mj-lt"/>
              </a:rPr>
              <a:t> yang </a:t>
            </a:r>
            <a:r>
              <a:rPr lang="en-ID" sz="2000" dirty="0" err="1">
                <a:latin typeface="+mj-lt"/>
              </a:rPr>
              <a:t>populer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adalah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Ilir-ilir</a:t>
            </a:r>
            <a:r>
              <a:rPr lang="en-ID" sz="2000" dirty="0">
                <a:latin typeface="+mj-lt"/>
              </a:rPr>
              <a:t> dan </a:t>
            </a:r>
            <a:r>
              <a:rPr lang="en-ID" sz="2000" dirty="0" err="1">
                <a:latin typeface="+mj-lt"/>
              </a:rPr>
              <a:t>Gundul-gundul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Pacul</a:t>
            </a:r>
            <a:r>
              <a:rPr lang="en-ID" sz="2000" dirty="0">
                <a:latin typeface="+mj-lt"/>
              </a:rPr>
              <a:t>. </a:t>
            </a:r>
            <a:r>
              <a:rPr lang="en-ID" sz="2000" dirty="0" err="1">
                <a:latin typeface="+mj-lt"/>
              </a:rPr>
              <a:t>Dialah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menggagas</a:t>
            </a:r>
            <a:r>
              <a:rPr lang="en-ID" sz="2000" dirty="0">
                <a:latin typeface="+mj-lt"/>
              </a:rPr>
              <a:t> baju </a:t>
            </a:r>
            <a:r>
              <a:rPr lang="en-ID" sz="2000" dirty="0" err="1">
                <a:latin typeface="+mj-lt"/>
              </a:rPr>
              <a:t>takwa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perayaan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sekatenan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garebeg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maulud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serta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lakon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carangan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Layang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Kalimasada</a:t>
            </a:r>
            <a:r>
              <a:rPr lang="en-ID" sz="2000" dirty="0">
                <a:latin typeface="+mj-lt"/>
              </a:rPr>
              <a:t> dan </a:t>
            </a:r>
            <a:r>
              <a:rPr lang="en-ID" sz="2000" dirty="0" err="1">
                <a:latin typeface="+mj-lt"/>
              </a:rPr>
              <a:t>Petruk</a:t>
            </a:r>
            <a:r>
              <a:rPr lang="en-ID" sz="2000" dirty="0">
                <a:latin typeface="+mj-lt"/>
              </a:rPr>
              <a:t> Dadi Ratu (“</a:t>
            </a:r>
            <a:r>
              <a:rPr lang="en-ID" sz="2000" dirty="0" err="1">
                <a:latin typeface="+mj-lt"/>
              </a:rPr>
              <a:t>Petruk</a:t>
            </a:r>
            <a:r>
              <a:rPr lang="en-ID" sz="2000" dirty="0">
                <a:latin typeface="+mj-lt"/>
              </a:rPr>
              <a:t> Jadi Raja”). </a:t>
            </a:r>
            <a:r>
              <a:rPr lang="en-ID" sz="2000" dirty="0" err="1">
                <a:latin typeface="+mj-lt"/>
              </a:rPr>
              <a:t>Lanskap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pusat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kota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berupa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kraton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alun-alun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dengan</a:t>
            </a:r>
            <a:r>
              <a:rPr lang="en-ID" sz="2000" dirty="0">
                <a:latin typeface="+mj-lt"/>
              </a:rPr>
              <a:t> dua </a:t>
            </a:r>
            <a:r>
              <a:rPr lang="en-ID" sz="2000" dirty="0" err="1">
                <a:latin typeface="+mj-lt"/>
              </a:rPr>
              <a:t>beringin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serta</a:t>
            </a:r>
            <a:r>
              <a:rPr lang="en-ID" sz="2000" dirty="0">
                <a:latin typeface="+mj-lt"/>
              </a:rPr>
              <a:t> masjid </a:t>
            </a:r>
            <a:r>
              <a:rPr lang="en-ID" sz="2000" dirty="0" err="1">
                <a:latin typeface="+mj-lt"/>
              </a:rPr>
              <a:t>diyakini</a:t>
            </a:r>
            <a:r>
              <a:rPr lang="en-ID" sz="2000" dirty="0">
                <a:latin typeface="+mj-lt"/>
              </a:rPr>
              <a:t> pula </a:t>
            </a:r>
            <a:r>
              <a:rPr lang="en-ID" sz="2000" dirty="0" err="1">
                <a:latin typeface="+mj-lt"/>
              </a:rPr>
              <a:t>dikonsep</a:t>
            </a:r>
            <a:r>
              <a:rPr lang="en-ID" sz="2000" dirty="0">
                <a:latin typeface="+mj-lt"/>
              </a:rPr>
              <a:t> oleh </a:t>
            </a:r>
            <a:r>
              <a:rPr lang="en-ID" sz="2000" dirty="0" err="1">
                <a:latin typeface="+mj-lt"/>
              </a:rPr>
              <a:t>Sunan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Kalijaga</a:t>
            </a:r>
            <a:r>
              <a:rPr lang="en-ID" sz="2000" dirty="0"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ID" sz="2000" dirty="0" err="1">
                <a:latin typeface="+mj-lt"/>
              </a:rPr>
              <a:t>Metode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dakwah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tersebut</a:t>
            </a:r>
            <a:r>
              <a:rPr lang="en-ID" sz="2000" dirty="0">
                <a:latin typeface="+mj-lt"/>
              </a:rPr>
              <a:t> sangat </a:t>
            </a:r>
            <a:r>
              <a:rPr lang="en-ID" sz="2000" dirty="0" err="1">
                <a:latin typeface="+mj-lt"/>
              </a:rPr>
              <a:t>efektif</a:t>
            </a:r>
            <a:r>
              <a:rPr lang="en-ID" sz="2000" dirty="0">
                <a:latin typeface="+mj-lt"/>
              </a:rPr>
              <a:t>. Sebagian </a:t>
            </a:r>
            <a:r>
              <a:rPr lang="en-ID" sz="2000" dirty="0" err="1">
                <a:latin typeface="+mj-lt"/>
              </a:rPr>
              <a:t>besar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adipati</a:t>
            </a:r>
            <a:r>
              <a:rPr lang="en-ID" sz="2000" dirty="0">
                <a:latin typeface="+mj-lt"/>
              </a:rPr>
              <a:t> di </a:t>
            </a:r>
            <a:r>
              <a:rPr lang="en-ID" sz="2000" dirty="0" err="1">
                <a:latin typeface="+mj-lt"/>
              </a:rPr>
              <a:t>Jawa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memeluk</a:t>
            </a:r>
            <a:r>
              <a:rPr lang="en-ID" sz="2000" dirty="0">
                <a:latin typeface="+mj-lt"/>
              </a:rPr>
              <a:t> Islam </a:t>
            </a:r>
            <a:r>
              <a:rPr lang="en-ID" sz="2000" dirty="0" err="1">
                <a:latin typeface="+mj-lt"/>
              </a:rPr>
              <a:t>melalui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Sunan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Kalijaga</a:t>
            </a:r>
            <a:r>
              <a:rPr lang="en-ID" sz="2000" dirty="0">
                <a:latin typeface="+mj-lt"/>
              </a:rPr>
              <a:t>; di </a:t>
            </a:r>
            <a:r>
              <a:rPr lang="en-ID" sz="2000" dirty="0" err="1">
                <a:latin typeface="+mj-lt"/>
              </a:rPr>
              <a:t>antaranya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adalah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adipati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Pandanaran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Kartasura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Kebumen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Banyumas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serta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Pajang</a:t>
            </a:r>
            <a:r>
              <a:rPr lang="en-ID" sz="2000" dirty="0"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endParaRPr lang="en-ID" sz="2000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ID" sz="2000" dirty="0">
              <a:latin typeface="+mj-lt"/>
            </a:endParaRPr>
          </a:p>
        </p:txBody>
      </p:sp>
      <p:pic>
        <p:nvPicPr>
          <p:cNvPr id="2" name="Graphic 1" descr="Close outline">
            <a:hlinkClick r:id="rId10" action="ppaction://hlinksldjump"/>
            <a:extLst>
              <a:ext uri="{FF2B5EF4-FFF2-40B4-BE49-F238E27FC236}">
                <a16:creationId xmlns:a16="http://schemas.microsoft.com/office/drawing/2014/main" id="{00C2B8A2-C9E7-8328-644B-459827BA4C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60777" y="4491102"/>
            <a:ext cx="514778" cy="5147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3125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25D24B7-710D-B6AE-2904-C31F0AFF71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5515" y="860365"/>
            <a:ext cx="12260241" cy="5137270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9C6D75-4D47-21EE-74DC-7788FBEEEA28}"/>
              </a:ext>
            </a:extLst>
          </p:cNvPr>
          <p:cNvSpPr/>
          <p:nvPr/>
        </p:nvSpPr>
        <p:spPr>
          <a:xfrm>
            <a:off x="-22747" y="-265021"/>
            <a:ext cx="12237493" cy="1132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4BC42B-6790-E943-5269-CB1AC554A73F}"/>
              </a:ext>
            </a:extLst>
          </p:cNvPr>
          <p:cNvSpPr/>
          <p:nvPr/>
        </p:nvSpPr>
        <p:spPr>
          <a:xfrm>
            <a:off x="-22748" y="5976593"/>
            <a:ext cx="12237493" cy="852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48FD7-ADE5-F2C4-E773-2D84E2DC823C}"/>
              </a:ext>
            </a:extLst>
          </p:cNvPr>
          <p:cNvSpPr txBox="1"/>
          <p:nvPr/>
        </p:nvSpPr>
        <p:spPr>
          <a:xfrm flipH="1">
            <a:off x="1955095" y="1032626"/>
            <a:ext cx="82363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Comic Sans MS" panose="030F0702030302020204" pitchFamily="66" charset="0"/>
              </a:rPr>
              <a:t>MEDIA PEMBELAJARAN INTERAKTIF</a:t>
            </a:r>
            <a:endParaRPr lang="en-US" sz="3000" dirty="0">
              <a:latin typeface="Comic Sans MS" panose="030F0702030302020204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27D6B6-0A51-47C6-422E-27EDC1A479D9}"/>
              </a:ext>
            </a:extLst>
          </p:cNvPr>
          <p:cNvSpPr txBox="1"/>
          <p:nvPr/>
        </p:nvSpPr>
        <p:spPr>
          <a:xfrm flipH="1">
            <a:off x="8360331" y="6169896"/>
            <a:ext cx="3234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KELAS VIII SMP/MTs</a:t>
            </a:r>
            <a:endParaRPr lang="en-ID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04B116-16E4-BD86-BCC5-FF7B963B7233}"/>
              </a:ext>
            </a:extLst>
          </p:cNvPr>
          <p:cNvSpPr txBox="1"/>
          <p:nvPr/>
        </p:nvSpPr>
        <p:spPr>
          <a:xfrm flipH="1">
            <a:off x="4014173" y="1811040"/>
            <a:ext cx="4118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omic Sans MS" panose="030F0702030302020204" pitchFamily="66" charset="0"/>
              </a:rPr>
              <a:t>WALI SANGA</a:t>
            </a:r>
          </a:p>
        </p:txBody>
      </p:sp>
      <p:pic>
        <p:nvPicPr>
          <p:cNvPr id="1026" name="Picture 2" descr="Lihat gambar sumber">
            <a:extLst>
              <a:ext uri="{FF2B5EF4-FFF2-40B4-BE49-F238E27FC236}">
                <a16:creationId xmlns:a16="http://schemas.microsoft.com/office/drawing/2014/main" id="{6B9E865A-F250-3025-6144-2EB2916FB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520" y="2888527"/>
            <a:ext cx="1443848" cy="146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F06551C-567F-F553-EBB6-B839204CD199}"/>
              </a:ext>
            </a:extLst>
          </p:cNvPr>
          <p:cNvSpPr txBox="1"/>
          <p:nvPr/>
        </p:nvSpPr>
        <p:spPr>
          <a:xfrm flipH="1">
            <a:off x="1656795" y="5057323"/>
            <a:ext cx="9124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>
                <a:latin typeface="+mj-lt"/>
              </a:rPr>
              <a:t>Silakan</a:t>
            </a:r>
            <a:r>
              <a:rPr lang="en-US" sz="2000" i="1" dirty="0">
                <a:latin typeface="+mj-lt"/>
              </a:rPr>
              <a:t> </a:t>
            </a:r>
            <a:r>
              <a:rPr lang="en-US" sz="2000" i="1" dirty="0" err="1">
                <a:latin typeface="+mj-lt"/>
              </a:rPr>
              <a:t>gunakan</a:t>
            </a:r>
            <a:r>
              <a:rPr lang="en-US" sz="2000" i="1" dirty="0">
                <a:latin typeface="+mj-lt"/>
              </a:rPr>
              <a:t> </a:t>
            </a:r>
            <a:r>
              <a:rPr lang="en-US" sz="2000" i="1" dirty="0" err="1">
                <a:latin typeface="+mj-lt"/>
              </a:rPr>
              <a:t>tombol</a:t>
            </a:r>
            <a:r>
              <a:rPr lang="en-US" sz="2000" i="1" dirty="0">
                <a:latin typeface="+mj-lt"/>
              </a:rPr>
              <a:t> di </a:t>
            </a:r>
            <a:r>
              <a:rPr lang="en-US" sz="2000" i="1" dirty="0" err="1">
                <a:latin typeface="+mj-lt"/>
              </a:rPr>
              <a:t>ujung</a:t>
            </a:r>
            <a:r>
              <a:rPr lang="en-US" sz="2000" i="1" dirty="0">
                <a:latin typeface="+mj-lt"/>
              </a:rPr>
              <a:t> </a:t>
            </a:r>
            <a:r>
              <a:rPr lang="en-US" sz="2000" i="1" dirty="0" err="1">
                <a:latin typeface="+mj-lt"/>
              </a:rPr>
              <a:t>kiri</a:t>
            </a:r>
            <a:r>
              <a:rPr lang="en-US" sz="2000" i="1" dirty="0">
                <a:latin typeface="+mj-lt"/>
              </a:rPr>
              <a:t> </a:t>
            </a:r>
            <a:r>
              <a:rPr lang="en-US" sz="2000" i="1" dirty="0" err="1">
                <a:latin typeface="+mj-lt"/>
              </a:rPr>
              <a:t>atas</a:t>
            </a:r>
            <a:r>
              <a:rPr lang="en-US" sz="2000" i="1" dirty="0">
                <a:latin typeface="+mj-lt"/>
              </a:rPr>
              <a:t> </a:t>
            </a:r>
            <a:r>
              <a:rPr lang="en-US" sz="2000" i="1" dirty="0" err="1">
                <a:latin typeface="+mj-lt"/>
              </a:rPr>
              <a:t>untuk</a:t>
            </a:r>
            <a:r>
              <a:rPr lang="en-US" sz="2000" i="1" dirty="0">
                <a:latin typeface="+mj-lt"/>
              </a:rPr>
              <a:t> </a:t>
            </a:r>
            <a:r>
              <a:rPr lang="en-US" sz="2000" i="1" dirty="0" err="1">
                <a:latin typeface="+mj-lt"/>
              </a:rPr>
              <a:t>menelusuri</a:t>
            </a:r>
            <a:r>
              <a:rPr lang="en-US" sz="2000" i="1" dirty="0">
                <a:latin typeface="+mj-lt"/>
              </a:rPr>
              <a:t> </a:t>
            </a:r>
            <a:r>
              <a:rPr lang="en-US" sz="2000" i="1" dirty="0" err="1">
                <a:latin typeface="+mj-lt"/>
              </a:rPr>
              <a:t>aplikasi</a:t>
            </a:r>
            <a:endParaRPr lang="en-US" sz="2400" i="1" dirty="0">
              <a:latin typeface="+mj-lt"/>
            </a:endParaRPr>
          </a:p>
        </p:txBody>
      </p:sp>
      <p:pic>
        <p:nvPicPr>
          <p:cNvPr id="22" name="Graphic 21" descr="Hamburger Menu Icon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25DD70C1-4E4E-A0DC-3F71-AD434965EE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5172" y="73183"/>
            <a:ext cx="1663345" cy="852985"/>
          </a:xfrm>
          <a:prstGeom prst="rect">
            <a:avLst/>
          </a:prstGeom>
        </p:spPr>
      </p:pic>
      <p:pic>
        <p:nvPicPr>
          <p:cNvPr id="24" name="Graphic 23" descr="Information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3C2D195B-CBFA-CBC3-1086-7A5E160368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14774" y="219595"/>
            <a:ext cx="560159" cy="560159"/>
          </a:xfrm>
          <a:prstGeom prst="rect">
            <a:avLst/>
          </a:prstGeom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ECC6AA2E-7726-235C-894E-F1269F63B2A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6222003" y="2893019"/>
            <a:ext cx="1465216" cy="14652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3167024"/>
      </p:ext>
    </p:extLst>
  </p:cSld>
  <p:clrMapOvr>
    <a:masterClrMapping/>
  </p:clrMapOvr>
  <p:transition spd="slow" advClick="0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F0F77D-A420-0834-1D1D-27C26AE45232}"/>
              </a:ext>
            </a:extLst>
          </p:cNvPr>
          <p:cNvSpPr>
            <a:spLocks/>
          </p:cNvSpPr>
          <p:nvPr/>
        </p:nvSpPr>
        <p:spPr>
          <a:xfrm>
            <a:off x="-15515" y="860365"/>
            <a:ext cx="12260241" cy="5137270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9C6D75-4D47-21EE-74DC-7788FBEEEA28}"/>
              </a:ext>
            </a:extLst>
          </p:cNvPr>
          <p:cNvSpPr/>
          <p:nvPr/>
        </p:nvSpPr>
        <p:spPr>
          <a:xfrm>
            <a:off x="-22747" y="-265021"/>
            <a:ext cx="12237493" cy="1132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4BC42B-6790-E943-5269-CB1AC554A73F}"/>
              </a:ext>
            </a:extLst>
          </p:cNvPr>
          <p:cNvSpPr/>
          <p:nvPr/>
        </p:nvSpPr>
        <p:spPr>
          <a:xfrm>
            <a:off x="-45495" y="6005014"/>
            <a:ext cx="12237493" cy="852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27D6B6-0A51-47C6-422E-27EDC1A479D9}"/>
              </a:ext>
            </a:extLst>
          </p:cNvPr>
          <p:cNvSpPr txBox="1"/>
          <p:nvPr/>
        </p:nvSpPr>
        <p:spPr>
          <a:xfrm flipH="1">
            <a:off x="8360331" y="6169896"/>
            <a:ext cx="3234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 KELAS VIII SMP/MTs</a:t>
            </a:r>
            <a:endParaRPr lang="en-ID" sz="2800" dirty="0">
              <a:solidFill>
                <a:schemeClr val="bg2"/>
              </a:solidFill>
            </a:endParaRPr>
          </a:p>
        </p:txBody>
      </p:sp>
      <p:pic>
        <p:nvPicPr>
          <p:cNvPr id="22" name="Graphic 21" descr="Hamburger Menu Icon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25DD70C1-4E4E-A0DC-3F71-AD434965EE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172" y="73183"/>
            <a:ext cx="1663345" cy="852985"/>
          </a:xfrm>
          <a:prstGeom prst="rect">
            <a:avLst/>
          </a:prstGeom>
        </p:spPr>
      </p:pic>
      <p:pic>
        <p:nvPicPr>
          <p:cNvPr id="24" name="Graphic 23" descr="Information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3C2D195B-CBFA-CBC3-1086-7A5E160368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14774" y="219595"/>
            <a:ext cx="560159" cy="56015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84E188-7A68-330F-09AD-774ED8E06D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162010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48FD7-ADE5-F2C4-E773-2D84E2DC823C}"/>
              </a:ext>
            </a:extLst>
          </p:cNvPr>
          <p:cNvSpPr txBox="1"/>
          <p:nvPr/>
        </p:nvSpPr>
        <p:spPr>
          <a:xfrm flipH="1">
            <a:off x="892891" y="1739762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Gresik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DF60AA2-B683-D1EF-E373-04CCEC379C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2774887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1D8E5E0-22F2-3EF0-7D37-3D178D4CFD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411206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52E7348-FF1B-ECD5-0E92-C63E1FE2E77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00194" y="4116851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07F867D-4754-0808-2DC7-ED41D00AD2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00193" y="272478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19EE102-13FB-2EBC-48CE-6280DDC26D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23522" y="1577428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9D17ACC-266F-9DDB-EC45-5247415A04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5" y="4112060"/>
            <a:ext cx="2371245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2B3A319-87F0-2FB5-733D-2CCF5C5702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5" y="274594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97D3610-C6DF-002C-8857-011144C72F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7" y="162010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5102C3-9D1A-D672-04C3-4675BCA81A6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25127" y="421472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Muria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E47ADD-6C2B-0BFB-E3CE-C74F9F6BDE2D}"/>
              </a:ext>
            </a:extLst>
          </p:cNvPr>
          <p:cNvSpPr txBox="1"/>
          <p:nvPr/>
        </p:nvSpPr>
        <p:spPr>
          <a:xfrm flipH="1">
            <a:off x="891779" y="421472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Kalijaga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8A163-E78C-87B3-BF92-CBFCCC47DE7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88181" y="2842225"/>
            <a:ext cx="23344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Giri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A5D0E1-2CBB-0DB7-5DF5-DC349E6FC70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25127" y="282744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Kudus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AE7240-2F0E-6F17-8AAC-FD511716918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66112" y="172276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Bonang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E34471-3A86-27C3-3E9F-477ED08626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15103" y="2842225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Drajat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2AD5CB-81E1-FD8A-A328-2E912BA18F9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44439" y="1711550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Ampel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981B82-1E55-2401-BC4D-7D2C984F7ED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88181" y="4183499"/>
            <a:ext cx="237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mic Sans MS" panose="030F0702030302020204" pitchFamily="66" charset="0"/>
              </a:rPr>
              <a:t>Sunan</a:t>
            </a:r>
            <a:r>
              <a:rPr lang="en-US" sz="2000" dirty="0">
                <a:latin typeface="Comic Sans MS" panose="030F0702030302020204" pitchFamily="66" charset="0"/>
              </a:rPr>
              <a:t> Gunung </a:t>
            </a:r>
            <a:r>
              <a:rPr lang="en-US" sz="2000" dirty="0" err="1">
                <a:latin typeface="Comic Sans MS" panose="030F0702030302020204" pitchFamily="66" charset="0"/>
              </a:rPr>
              <a:t>Jati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9" name="Rectangle: Rounded Corners 8">
            <a:hlinkClick r:id="rId10" action="ppaction://hlinksldjump"/>
            <a:extLst>
              <a:ext uri="{FF2B5EF4-FFF2-40B4-BE49-F238E27FC236}">
                <a16:creationId xmlns:a16="http://schemas.microsoft.com/office/drawing/2014/main" id="{2D0770C3-CA62-265F-C6E0-45658250DB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95500" y="-542500"/>
            <a:ext cx="13203123" cy="7642746"/>
          </a:xfrm>
          <a:prstGeom prst="roundRect">
            <a:avLst/>
          </a:prstGeom>
          <a:solidFill>
            <a:schemeClr val="tx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25EBA8A-8146-5D5A-0462-5296727BCEEA}"/>
              </a:ext>
            </a:extLst>
          </p:cNvPr>
          <p:cNvSpPr>
            <a:spLocks/>
          </p:cNvSpPr>
          <p:nvPr/>
        </p:nvSpPr>
        <p:spPr>
          <a:xfrm>
            <a:off x="595938" y="787133"/>
            <a:ext cx="10954626" cy="4629206"/>
          </a:xfrm>
          <a:prstGeom prst="roundRect">
            <a:avLst/>
          </a:prstGeom>
          <a:solidFill>
            <a:schemeClr val="bg2">
              <a:lumMod val="90000"/>
              <a:alpha val="9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DEC57B-41C1-BC1C-A012-1AFCE26841FB}"/>
              </a:ext>
            </a:extLst>
          </p:cNvPr>
          <p:cNvSpPr txBox="1"/>
          <p:nvPr/>
        </p:nvSpPr>
        <p:spPr>
          <a:xfrm>
            <a:off x="948645" y="4433402"/>
            <a:ext cx="2751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mic Sans MS" panose="030F0702030302020204" pitchFamily="66" charset="0"/>
              </a:rPr>
              <a:t>SUNAN MURIA</a:t>
            </a:r>
            <a:endParaRPr lang="en-ID" sz="2000" dirty="0">
              <a:latin typeface="Comic Sans MS" panose="030F0702030302020204" pitchFamily="66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100D74-EC4B-6DB0-DE03-BE40AFC8B569}"/>
              </a:ext>
            </a:extLst>
          </p:cNvPr>
          <p:cNvSpPr txBox="1"/>
          <p:nvPr/>
        </p:nvSpPr>
        <p:spPr>
          <a:xfrm>
            <a:off x="3836222" y="1264370"/>
            <a:ext cx="8071644" cy="373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2000" dirty="0">
                <a:latin typeface="+mj-lt"/>
              </a:rPr>
              <a:t>Nama </a:t>
            </a:r>
            <a:r>
              <a:rPr lang="en-ID" sz="2000" dirty="0" err="1">
                <a:latin typeface="+mj-lt"/>
              </a:rPr>
              <a:t>asli</a:t>
            </a:r>
            <a:r>
              <a:rPr lang="en-ID" sz="2000" dirty="0">
                <a:latin typeface="+mj-lt"/>
              </a:rPr>
              <a:t>	: Raden Umar Said</a:t>
            </a:r>
          </a:p>
          <a:p>
            <a:pPr>
              <a:lnSpc>
                <a:spcPct val="150000"/>
              </a:lnSpc>
            </a:pPr>
            <a:r>
              <a:rPr lang="en-ID" sz="2000" dirty="0">
                <a:latin typeface="+mj-lt"/>
              </a:rPr>
              <a:t>Nama lain	: </a:t>
            </a:r>
            <a:r>
              <a:rPr lang="en-ID" sz="2000" dirty="0" err="1">
                <a:latin typeface="+mj-lt"/>
              </a:rPr>
              <a:t>Sunan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Muria</a:t>
            </a:r>
            <a:endParaRPr lang="en-ID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ID" sz="2000" dirty="0">
                <a:latin typeface="+mj-lt"/>
              </a:rPr>
              <a:t>Nama ayah	: </a:t>
            </a:r>
            <a:r>
              <a:rPr lang="en-ID" sz="2000" dirty="0" err="1">
                <a:latin typeface="+mj-lt"/>
              </a:rPr>
              <a:t>Sunan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Kalijaga</a:t>
            </a:r>
            <a:endParaRPr lang="en-ID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ID" sz="2000" dirty="0">
                <a:latin typeface="+mj-lt"/>
              </a:rPr>
              <a:t>Nama </a:t>
            </a:r>
            <a:r>
              <a:rPr lang="en-ID" sz="2000" dirty="0" err="1">
                <a:latin typeface="+mj-lt"/>
              </a:rPr>
              <a:t>anak</a:t>
            </a:r>
            <a:r>
              <a:rPr lang="en-ID" sz="2000" dirty="0">
                <a:latin typeface="+mj-lt"/>
              </a:rPr>
              <a:t>	: Raden </a:t>
            </a:r>
            <a:r>
              <a:rPr lang="en-ID" sz="2000" dirty="0" err="1">
                <a:latin typeface="+mj-lt"/>
              </a:rPr>
              <a:t>Saridin</a:t>
            </a:r>
            <a:endParaRPr lang="en-ID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ID" sz="2000" dirty="0" err="1">
                <a:latin typeface="+mj-lt"/>
              </a:rPr>
              <a:t>Wafat</a:t>
            </a:r>
            <a:r>
              <a:rPr lang="en-ID" sz="2000" dirty="0">
                <a:latin typeface="+mj-lt"/>
              </a:rPr>
              <a:t>		:  1560 M</a:t>
            </a:r>
          </a:p>
          <a:p>
            <a:pPr>
              <a:lnSpc>
                <a:spcPct val="150000"/>
              </a:lnSpc>
            </a:pPr>
            <a:r>
              <a:rPr lang="en-ID" sz="2000" dirty="0" err="1">
                <a:latin typeface="+mj-lt"/>
              </a:rPr>
              <a:t>Tempat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dakwah</a:t>
            </a:r>
            <a:r>
              <a:rPr lang="en-ID" sz="2000" dirty="0">
                <a:latin typeface="+mj-lt"/>
              </a:rPr>
              <a:t>	: Kudus, </a:t>
            </a:r>
            <a:r>
              <a:rPr lang="en-ID" sz="2000" dirty="0" err="1">
                <a:latin typeface="+mj-lt"/>
              </a:rPr>
              <a:t>Jawa</a:t>
            </a:r>
            <a:r>
              <a:rPr lang="en-ID" sz="2000" dirty="0">
                <a:latin typeface="+mj-lt"/>
              </a:rPr>
              <a:t> Tengah</a:t>
            </a:r>
          </a:p>
          <a:p>
            <a:pPr>
              <a:lnSpc>
                <a:spcPct val="150000"/>
              </a:lnSpc>
            </a:pPr>
            <a:r>
              <a:rPr lang="en-ID" sz="2000" dirty="0" err="1">
                <a:latin typeface="+mj-lt"/>
              </a:rPr>
              <a:t>Makam</a:t>
            </a:r>
            <a:r>
              <a:rPr lang="en-ID" sz="2000" dirty="0">
                <a:latin typeface="+mj-lt"/>
              </a:rPr>
              <a:t> 		: Kudus, </a:t>
            </a:r>
            <a:r>
              <a:rPr lang="en-ID" sz="2000" dirty="0" err="1">
                <a:latin typeface="+mj-lt"/>
              </a:rPr>
              <a:t>Jawa</a:t>
            </a:r>
            <a:r>
              <a:rPr lang="en-ID" sz="2000" dirty="0">
                <a:latin typeface="+mj-lt"/>
              </a:rPr>
              <a:t> Tengah</a:t>
            </a:r>
          </a:p>
          <a:p>
            <a:pPr>
              <a:lnSpc>
                <a:spcPct val="150000"/>
              </a:lnSpc>
            </a:pPr>
            <a:endParaRPr lang="en-ID" sz="2000" dirty="0">
              <a:latin typeface="+mj-lt"/>
            </a:endParaRPr>
          </a:p>
        </p:txBody>
      </p:sp>
      <p:pic>
        <p:nvPicPr>
          <p:cNvPr id="37" name="Graphic 36" descr="Back outline">
            <a:hlinkClick r:id="rId11" action="ppaction://hlinksldjump"/>
            <a:extLst>
              <a:ext uri="{FF2B5EF4-FFF2-40B4-BE49-F238E27FC236}">
                <a16:creationId xmlns:a16="http://schemas.microsoft.com/office/drawing/2014/main" id="{463BF5E4-5DFC-3DA9-EBD0-5C5E2BE096F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80725" y="4452679"/>
            <a:ext cx="925782" cy="925782"/>
          </a:xfrm>
          <a:prstGeom prst="rect">
            <a:avLst/>
          </a:prstGeom>
        </p:spPr>
      </p:pic>
      <p:pic>
        <p:nvPicPr>
          <p:cNvPr id="2" name="Picture 16">
            <a:extLst>
              <a:ext uri="{FF2B5EF4-FFF2-40B4-BE49-F238E27FC236}">
                <a16:creationId xmlns:a16="http://schemas.microsoft.com/office/drawing/2014/main" id="{E076491D-832A-DEB8-4B74-BD3C0E8040BE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5170" b="805"/>
          <a:stretch>
            <a:fillRect/>
          </a:stretch>
        </p:blipFill>
        <p:spPr>
          <a:xfrm>
            <a:off x="1179377" y="1441662"/>
            <a:ext cx="2179913" cy="28275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80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A286CA-40E8-1A10-C0AB-F0D1BBFE15EA}"/>
              </a:ext>
            </a:extLst>
          </p:cNvPr>
          <p:cNvSpPr>
            <a:spLocks/>
          </p:cNvSpPr>
          <p:nvPr/>
        </p:nvSpPr>
        <p:spPr>
          <a:xfrm>
            <a:off x="-15515" y="860365"/>
            <a:ext cx="12260241" cy="5137270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9C6D75-4D47-21EE-74DC-7788FBEEEA28}"/>
              </a:ext>
            </a:extLst>
          </p:cNvPr>
          <p:cNvSpPr/>
          <p:nvPr/>
        </p:nvSpPr>
        <p:spPr>
          <a:xfrm>
            <a:off x="-22747" y="-265021"/>
            <a:ext cx="12237493" cy="1132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4BC42B-6790-E943-5269-CB1AC554A73F}"/>
              </a:ext>
            </a:extLst>
          </p:cNvPr>
          <p:cNvSpPr/>
          <p:nvPr/>
        </p:nvSpPr>
        <p:spPr>
          <a:xfrm>
            <a:off x="-45495" y="6005014"/>
            <a:ext cx="12237493" cy="852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27D6B6-0A51-47C6-422E-27EDC1A479D9}"/>
              </a:ext>
            </a:extLst>
          </p:cNvPr>
          <p:cNvSpPr txBox="1"/>
          <p:nvPr/>
        </p:nvSpPr>
        <p:spPr>
          <a:xfrm flipH="1">
            <a:off x="8360331" y="6169896"/>
            <a:ext cx="3234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 KELAS VIII SMP/MTs</a:t>
            </a:r>
            <a:endParaRPr lang="en-ID" sz="2800" dirty="0">
              <a:solidFill>
                <a:schemeClr val="bg2"/>
              </a:solidFill>
            </a:endParaRPr>
          </a:p>
        </p:txBody>
      </p:sp>
      <p:pic>
        <p:nvPicPr>
          <p:cNvPr id="22" name="Graphic 21" descr="Hamburger Menu Icon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25DD70C1-4E4E-A0DC-3F71-AD434965EE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172" y="73183"/>
            <a:ext cx="1663345" cy="852985"/>
          </a:xfrm>
          <a:prstGeom prst="rect">
            <a:avLst/>
          </a:prstGeom>
        </p:spPr>
      </p:pic>
      <p:pic>
        <p:nvPicPr>
          <p:cNvPr id="24" name="Graphic 23" descr="Information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3C2D195B-CBFA-CBC3-1086-7A5E160368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14774" y="219595"/>
            <a:ext cx="560159" cy="56015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84E188-7A68-330F-09AD-774ED8E06D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162010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48FD7-ADE5-F2C4-E773-2D84E2DC823C}"/>
              </a:ext>
            </a:extLst>
          </p:cNvPr>
          <p:cNvSpPr txBox="1"/>
          <p:nvPr/>
        </p:nvSpPr>
        <p:spPr>
          <a:xfrm flipH="1">
            <a:off x="892891" y="1739762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Gresik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DF60AA2-B683-D1EF-E373-04CCEC379C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2774887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1D8E5E0-22F2-3EF0-7D37-3D178D4CFD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411206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52E7348-FF1B-ECD5-0E92-C63E1FE2E77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00194" y="4116851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07F867D-4754-0808-2DC7-ED41D00AD2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00193" y="272478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19EE102-13FB-2EBC-48CE-6280DDC26D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23522" y="1577428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9D17ACC-266F-9DDB-EC45-5247415A04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5" y="4112060"/>
            <a:ext cx="2371245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2B3A319-87F0-2FB5-733D-2CCF5C5702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5" y="274594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97D3610-C6DF-002C-8857-011144C72F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7" y="162010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5102C3-9D1A-D672-04C3-4675BCA81A6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25127" y="421472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Muria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E47ADD-6C2B-0BFB-E3CE-C74F9F6BDE2D}"/>
              </a:ext>
            </a:extLst>
          </p:cNvPr>
          <p:cNvSpPr txBox="1"/>
          <p:nvPr/>
        </p:nvSpPr>
        <p:spPr>
          <a:xfrm flipH="1">
            <a:off x="891779" y="421472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Kalijaga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8A163-E78C-87B3-BF92-CBFCCC47DE7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88181" y="2842225"/>
            <a:ext cx="23344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Giri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A5D0E1-2CBB-0DB7-5DF5-DC349E6FC70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25127" y="282744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Kudus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AE7240-2F0E-6F17-8AAC-FD511716918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66112" y="172276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Bonang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E34471-3A86-27C3-3E9F-477ED08626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15103" y="2842225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Drajat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2AD5CB-81E1-FD8A-A328-2E912BA18F9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44439" y="1711550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Ampel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981B82-1E55-2401-BC4D-7D2C984F7ED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88181" y="4183499"/>
            <a:ext cx="237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mic Sans MS" panose="030F0702030302020204" pitchFamily="66" charset="0"/>
              </a:rPr>
              <a:t>Sunan</a:t>
            </a:r>
            <a:r>
              <a:rPr lang="en-US" sz="2000" dirty="0">
                <a:latin typeface="Comic Sans MS" panose="030F0702030302020204" pitchFamily="66" charset="0"/>
              </a:rPr>
              <a:t> Gunung </a:t>
            </a:r>
            <a:r>
              <a:rPr lang="en-US" sz="2000" dirty="0" err="1">
                <a:latin typeface="Comic Sans MS" panose="030F0702030302020204" pitchFamily="66" charset="0"/>
              </a:rPr>
              <a:t>Jati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9" name="Rectangle: Rounded Corners 8">
            <a:hlinkClick r:id="rId10" action="ppaction://hlinksldjump"/>
            <a:extLst>
              <a:ext uri="{FF2B5EF4-FFF2-40B4-BE49-F238E27FC236}">
                <a16:creationId xmlns:a16="http://schemas.microsoft.com/office/drawing/2014/main" id="{2D0770C3-CA62-265F-C6E0-45658250DB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95500" y="-542500"/>
            <a:ext cx="13203123" cy="7642746"/>
          </a:xfrm>
          <a:prstGeom prst="roundRect">
            <a:avLst/>
          </a:prstGeom>
          <a:solidFill>
            <a:schemeClr val="tx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25EBA8A-8146-5D5A-0462-5296727BCEEA}"/>
              </a:ext>
            </a:extLst>
          </p:cNvPr>
          <p:cNvSpPr>
            <a:spLocks/>
          </p:cNvSpPr>
          <p:nvPr/>
        </p:nvSpPr>
        <p:spPr>
          <a:xfrm>
            <a:off x="595938" y="238644"/>
            <a:ext cx="10954626" cy="5524123"/>
          </a:xfrm>
          <a:prstGeom prst="roundRect">
            <a:avLst/>
          </a:prstGeom>
          <a:solidFill>
            <a:schemeClr val="bg2">
              <a:lumMod val="90000"/>
              <a:alpha val="9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DEC57B-41C1-BC1C-A012-1AFCE26841FB}"/>
              </a:ext>
            </a:extLst>
          </p:cNvPr>
          <p:cNvSpPr txBox="1"/>
          <p:nvPr/>
        </p:nvSpPr>
        <p:spPr>
          <a:xfrm>
            <a:off x="3286348" y="397889"/>
            <a:ext cx="60896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100" dirty="0">
                <a:latin typeface="Comic Sans MS" panose="030F0702030302020204" pitchFamily="66" charset="0"/>
              </a:rPr>
              <a:t>PERJUANGAN DAKWAH SUNAN MURIA</a:t>
            </a:r>
          </a:p>
          <a:p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100D74-EC4B-6DB0-DE03-BE40AFC8B569}"/>
              </a:ext>
            </a:extLst>
          </p:cNvPr>
          <p:cNvSpPr txBox="1"/>
          <p:nvPr/>
        </p:nvSpPr>
        <p:spPr>
          <a:xfrm>
            <a:off x="763067" y="726036"/>
            <a:ext cx="10703075" cy="5122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2000" dirty="0" err="1">
                <a:latin typeface="+mj-lt"/>
              </a:rPr>
              <a:t>Dalam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berdakwah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Sunan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Muria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banyak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mengadopsi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metode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ayahnya</a:t>
            </a:r>
            <a:r>
              <a:rPr lang="en-ID" sz="2000" dirty="0">
                <a:latin typeface="+mj-lt"/>
              </a:rPr>
              <a:t>. </a:t>
            </a:r>
            <a:r>
              <a:rPr lang="en-ID" sz="2000" dirty="0" err="1">
                <a:latin typeface="+mj-lt"/>
              </a:rPr>
              <a:t>Namun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beliau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lebih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memusatkan</a:t>
            </a:r>
            <a:r>
              <a:rPr lang="en-ID" sz="2000" dirty="0">
                <a:latin typeface="+mj-lt"/>
              </a:rPr>
              <a:t> pada </a:t>
            </a:r>
            <a:r>
              <a:rPr lang="en-ID" sz="2000" dirty="0" err="1">
                <a:latin typeface="+mj-lt"/>
              </a:rPr>
              <a:t>daerah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terpencil</a:t>
            </a:r>
            <a:r>
              <a:rPr lang="en-ID" sz="2000" dirty="0">
                <a:latin typeface="+mj-lt"/>
              </a:rPr>
              <a:t> dan </a:t>
            </a:r>
            <a:r>
              <a:rPr lang="en-ID" sz="2000" dirty="0" err="1">
                <a:latin typeface="+mj-lt"/>
              </a:rPr>
              <a:t>jauh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dari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pusat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kota</a:t>
            </a:r>
            <a:r>
              <a:rPr lang="en-ID" sz="2000" dirty="0">
                <a:latin typeface="+mj-lt"/>
              </a:rPr>
              <a:t>. </a:t>
            </a:r>
            <a:r>
              <a:rPr lang="en-ID" sz="2000" dirty="0" err="1">
                <a:latin typeface="+mj-lt"/>
              </a:rPr>
              <a:t>Tempat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tinggal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beliau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terletak</a:t>
            </a:r>
            <a:r>
              <a:rPr lang="en-ID" sz="2000" dirty="0">
                <a:latin typeface="+mj-lt"/>
              </a:rPr>
              <a:t> di salah </a:t>
            </a:r>
            <a:r>
              <a:rPr lang="en-ID" sz="2000" dirty="0" err="1">
                <a:latin typeface="+mj-lt"/>
              </a:rPr>
              <a:t>satu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puncak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gunung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Muria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yaitu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desa</a:t>
            </a:r>
            <a:r>
              <a:rPr lang="en-ID" sz="2000" dirty="0">
                <a:latin typeface="+mj-lt"/>
              </a:rPr>
              <a:t> Colo. Dan </a:t>
            </a:r>
            <a:r>
              <a:rPr lang="en-ID" sz="2000" dirty="0" err="1">
                <a:latin typeface="+mj-lt"/>
              </a:rPr>
              <a:t>dari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nama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gunung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tersebutlah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maka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muncul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sebutan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Sunan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Muria</a:t>
            </a:r>
            <a:r>
              <a:rPr lang="en-ID" sz="2000" dirty="0">
                <a:latin typeface="+mj-lt"/>
              </a:rPr>
              <a:t>. </a:t>
            </a:r>
            <a:r>
              <a:rPr lang="en-ID" sz="2000" dirty="0" err="1">
                <a:latin typeface="+mj-lt"/>
              </a:rPr>
              <a:t>Selain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berdakwah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disana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beliau</a:t>
            </a:r>
            <a:r>
              <a:rPr lang="en-ID" sz="2000" dirty="0">
                <a:latin typeface="+mj-lt"/>
              </a:rPr>
              <a:t> juga </a:t>
            </a:r>
            <a:r>
              <a:rPr lang="en-ID" sz="2000" dirty="0" err="1">
                <a:latin typeface="+mj-lt"/>
              </a:rPr>
              <a:t>berkumpul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dengan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rakyat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jelata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untuk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mengajarkan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keterampilan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bercocok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tanam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melaut</a:t>
            </a:r>
            <a:r>
              <a:rPr lang="en-ID" sz="2000" dirty="0">
                <a:latin typeface="+mj-lt"/>
              </a:rPr>
              <a:t>, dan </a:t>
            </a:r>
            <a:r>
              <a:rPr lang="en-ID" sz="2000" dirty="0" err="1">
                <a:latin typeface="+mj-lt"/>
              </a:rPr>
              <a:t>berdagang</a:t>
            </a:r>
            <a:r>
              <a:rPr lang="en-ID" sz="2000" dirty="0"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ID" sz="2000" dirty="0" err="1">
                <a:latin typeface="+mj-lt"/>
              </a:rPr>
              <a:t>Sementara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itu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selain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mengajarkan</a:t>
            </a:r>
            <a:r>
              <a:rPr lang="en-ID" sz="2000" dirty="0">
                <a:latin typeface="+mj-lt"/>
              </a:rPr>
              <a:t> Islam di </a:t>
            </a:r>
            <a:r>
              <a:rPr lang="en-ID" sz="2000" dirty="0" err="1">
                <a:latin typeface="+mj-lt"/>
              </a:rPr>
              <a:t>sekitar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gunung</a:t>
            </a:r>
            <a:r>
              <a:rPr lang="en-ID" sz="2000" dirty="0">
                <a:latin typeface="+mj-lt"/>
              </a:rPr>
              <a:t> dan </a:t>
            </a:r>
            <a:r>
              <a:rPr lang="en-ID" sz="2000" dirty="0" err="1">
                <a:latin typeface="+mj-lt"/>
              </a:rPr>
              <a:t>lereng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Muria</a:t>
            </a:r>
            <a:r>
              <a:rPr lang="en-ID" sz="2000" dirty="0">
                <a:latin typeface="+mj-lt"/>
              </a:rPr>
              <a:t>, Raden Umar Said </a:t>
            </a:r>
            <a:r>
              <a:rPr lang="en-ID" sz="2000" dirty="0" err="1">
                <a:latin typeface="+mj-lt"/>
              </a:rPr>
              <a:t>atau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Sunan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Muria</a:t>
            </a:r>
            <a:r>
              <a:rPr lang="en-ID" sz="2000" dirty="0">
                <a:latin typeface="+mj-lt"/>
              </a:rPr>
              <a:t> juga </a:t>
            </a:r>
            <a:r>
              <a:rPr lang="en-ID" sz="2000" dirty="0" err="1">
                <a:latin typeface="+mj-lt"/>
              </a:rPr>
              <a:t>memperluas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dakwahnya</a:t>
            </a:r>
            <a:r>
              <a:rPr lang="en-ID" sz="2000" dirty="0">
                <a:latin typeface="+mj-lt"/>
              </a:rPr>
              <a:t> di wilayah </a:t>
            </a:r>
            <a:r>
              <a:rPr lang="en-ID" sz="2000" dirty="0" err="1">
                <a:latin typeface="+mj-lt"/>
              </a:rPr>
              <a:t>Tayu</a:t>
            </a:r>
            <a:r>
              <a:rPr lang="en-ID" sz="2000" dirty="0">
                <a:latin typeface="+mj-lt"/>
              </a:rPr>
              <a:t>, Kudus, dan </a:t>
            </a:r>
            <a:r>
              <a:rPr lang="en-ID" sz="2000" dirty="0" err="1">
                <a:latin typeface="+mj-lt"/>
              </a:rPr>
              <a:t>Juwana</a:t>
            </a:r>
            <a:r>
              <a:rPr lang="en-ID" sz="2000" dirty="0">
                <a:latin typeface="+mj-lt"/>
              </a:rPr>
              <a:t>. Jadi </a:t>
            </a:r>
            <a:r>
              <a:rPr lang="en-ID" sz="2000" dirty="0" err="1">
                <a:latin typeface="+mj-lt"/>
              </a:rPr>
              <a:t>beliau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beserta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keluarga</a:t>
            </a:r>
            <a:r>
              <a:rPr lang="en-ID" sz="2000" dirty="0">
                <a:latin typeface="+mj-lt"/>
              </a:rPr>
              <a:t> dan para </a:t>
            </a:r>
            <a:r>
              <a:rPr lang="en-ID" sz="2000" dirty="0" err="1">
                <a:latin typeface="+mj-lt"/>
              </a:rPr>
              <a:t>muridnya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terkenal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dengan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fisiknya</a:t>
            </a:r>
            <a:r>
              <a:rPr lang="en-ID" sz="2000" dirty="0">
                <a:latin typeface="+mj-lt"/>
              </a:rPr>
              <a:t> yang sangat </a:t>
            </a:r>
            <a:r>
              <a:rPr lang="en-ID" sz="2000" dirty="0" err="1">
                <a:latin typeface="+mj-lt"/>
              </a:rPr>
              <a:t>kuat</a:t>
            </a:r>
            <a:r>
              <a:rPr lang="en-ID" sz="2000" dirty="0">
                <a:latin typeface="+mj-lt"/>
              </a:rPr>
              <a:t>. </a:t>
            </a:r>
            <a:r>
              <a:rPr lang="en-ID" sz="2000" dirty="0" err="1">
                <a:latin typeface="+mj-lt"/>
              </a:rPr>
              <a:t>Bayangkan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jika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beliau</a:t>
            </a:r>
            <a:r>
              <a:rPr lang="en-ID" sz="2000" dirty="0">
                <a:latin typeface="+mj-lt"/>
              </a:rPr>
              <a:t> dan para </a:t>
            </a:r>
            <a:r>
              <a:rPr lang="en-ID" sz="2000" dirty="0" err="1">
                <a:latin typeface="+mj-lt"/>
              </a:rPr>
              <a:t>pengikutnya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harus</a:t>
            </a:r>
            <a:r>
              <a:rPr lang="en-ID" sz="2000" dirty="0">
                <a:latin typeface="+mj-lt"/>
              </a:rPr>
              <a:t> naik </a:t>
            </a:r>
            <a:r>
              <a:rPr lang="en-ID" sz="2000" dirty="0" err="1">
                <a:latin typeface="+mj-lt"/>
              </a:rPr>
              <a:t>turun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gunung</a:t>
            </a:r>
            <a:r>
              <a:rPr lang="en-ID" sz="2000" dirty="0">
                <a:latin typeface="+mj-lt"/>
              </a:rPr>
              <a:t> yang </a:t>
            </a:r>
            <a:r>
              <a:rPr lang="en-ID" sz="2000" dirty="0" err="1">
                <a:latin typeface="+mj-lt"/>
              </a:rPr>
              <a:t>tingginya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sekitar</a:t>
            </a:r>
            <a:r>
              <a:rPr lang="en-ID" sz="2000" dirty="0">
                <a:latin typeface="+mj-lt"/>
              </a:rPr>
              <a:t> 750 meter, </a:t>
            </a:r>
            <a:r>
              <a:rPr lang="en-ID" sz="2000" dirty="0" err="1">
                <a:latin typeface="+mj-lt"/>
              </a:rPr>
              <a:t>untuk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bisa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berdakwah</a:t>
            </a:r>
            <a:r>
              <a:rPr lang="en-ID" sz="2000" dirty="0">
                <a:latin typeface="+mj-lt"/>
              </a:rPr>
              <a:t> di wilayah-wilayah </a:t>
            </a:r>
            <a:r>
              <a:rPr lang="en-ID" sz="2000" dirty="0" err="1">
                <a:latin typeface="+mj-lt"/>
              </a:rPr>
              <a:t>tersebut</a:t>
            </a:r>
            <a:r>
              <a:rPr lang="en-ID" sz="2000" dirty="0"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endParaRPr lang="en-ID" sz="2000" dirty="0">
              <a:latin typeface="+mj-lt"/>
            </a:endParaRPr>
          </a:p>
        </p:txBody>
      </p:sp>
      <p:pic>
        <p:nvPicPr>
          <p:cNvPr id="37" name="Graphic 36" descr="Back outline">
            <a:hlinkClick r:id="rId11" action="ppaction://hlinksldjump"/>
            <a:extLst>
              <a:ext uri="{FF2B5EF4-FFF2-40B4-BE49-F238E27FC236}">
                <a16:creationId xmlns:a16="http://schemas.microsoft.com/office/drawing/2014/main" id="{463BF5E4-5DFC-3DA9-EBD0-5C5E2BE096F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133724" y="4764142"/>
            <a:ext cx="925782" cy="9257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9415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89DEEA7-1651-F451-E92D-68B6F3F10923}"/>
              </a:ext>
            </a:extLst>
          </p:cNvPr>
          <p:cNvSpPr>
            <a:spLocks/>
          </p:cNvSpPr>
          <p:nvPr/>
        </p:nvSpPr>
        <p:spPr>
          <a:xfrm>
            <a:off x="-15515" y="860365"/>
            <a:ext cx="12260241" cy="5137270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9C6D75-4D47-21EE-74DC-7788FBEEEA28}"/>
              </a:ext>
            </a:extLst>
          </p:cNvPr>
          <p:cNvSpPr/>
          <p:nvPr/>
        </p:nvSpPr>
        <p:spPr>
          <a:xfrm>
            <a:off x="-22747" y="-265021"/>
            <a:ext cx="12237493" cy="1132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4BC42B-6790-E943-5269-CB1AC554A73F}"/>
              </a:ext>
            </a:extLst>
          </p:cNvPr>
          <p:cNvSpPr/>
          <p:nvPr/>
        </p:nvSpPr>
        <p:spPr>
          <a:xfrm>
            <a:off x="-45495" y="6005014"/>
            <a:ext cx="12237493" cy="852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27D6B6-0A51-47C6-422E-27EDC1A479D9}"/>
              </a:ext>
            </a:extLst>
          </p:cNvPr>
          <p:cNvSpPr txBox="1"/>
          <p:nvPr/>
        </p:nvSpPr>
        <p:spPr>
          <a:xfrm flipH="1">
            <a:off x="8360331" y="6169896"/>
            <a:ext cx="3234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 KELAS VIII SMP/MTs</a:t>
            </a:r>
            <a:endParaRPr lang="en-ID" sz="2800" dirty="0">
              <a:solidFill>
                <a:schemeClr val="bg2"/>
              </a:solidFill>
            </a:endParaRPr>
          </a:p>
        </p:txBody>
      </p:sp>
      <p:pic>
        <p:nvPicPr>
          <p:cNvPr id="22" name="Graphic 21" descr="Hamburger Menu Icon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25DD70C1-4E4E-A0DC-3F71-AD434965EE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172" y="73183"/>
            <a:ext cx="1663345" cy="852985"/>
          </a:xfrm>
          <a:prstGeom prst="rect">
            <a:avLst/>
          </a:prstGeom>
        </p:spPr>
      </p:pic>
      <p:pic>
        <p:nvPicPr>
          <p:cNvPr id="24" name="Graphic 23" descr="Information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3C2D195B-CBFA-CBC3-1086-7A5E160368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14774" y="219595"/>
            <a:ext cx="560159" cy="56015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84E188-7A68-330F-09AD-774ED8E06D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162010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48FD7-ADE5-F2C4-E773-2D84E2DC823C}"/>
              </a:ext>
            </a:extLst>
          </p:cNvPr>
          <p:cNvSpPr txBox="1"/>
          <p:nvPr/>
        </p:nvSpPr>
        <p:spPr>
          <a:xfrm flipH="1">
            <a:off x="892891" y="1739762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Gresik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DF60AA2-B683-D1EF-E373-04CCEC379C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2774887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1D8E5E0-22F2-3EF0-7D37-3D178D4CFD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411206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52E7348-FF1B-ECD5-0E92-C63E1FE2E77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00194" y="4116851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07F867D-4754-0808-2DC7-ED41D00AD2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00193" y="272478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19EE102-13FB-2EBC-48CE-6280DDC26D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23522" y="1577428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9D17ACC-266F-9DDB-EC45-5247415A04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5" y="4112060"/>
            <a:ext cx="2371245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2B3A319-87F0-2FB5-733D-2CCF5C5702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5" y="274594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97D3610-C6DF-002C-8857-011144C72F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7" y="162010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5102C3-9D1A-D672-04C3-4675BCA81A6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25127" y="421472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Muria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E47ADD-6C2B-0BFB-E3CE-C74F9F6BDE2D}"/>
              </a:ext>
            </a:extLst>
          </p:cNvPr>
          <p:cNvSpPr txBox="1"/>
          <p:nvPr/>
        </p:nvSpPr>
        <p:spPr>
          <a:xfrm flipH="1">
            <a:off x="891779" y="421472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Kalijaga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8A163-E78C-87B3-BF92-CBFCCC47DE7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88181" y="2842225"/>
            <a:ext cx="23344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Giri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A5D0E1-2CBB-0DB7-5DF5-DC349E6FC70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25127" y="282744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Kudus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AE7240-2F0E-6F17-8AAC-FD511716918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66112" y="172276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Bonang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E34471-3A86-27C3-3E9F-477ED08626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15103" y="2842225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Drajat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2AD5CB-81E1-FD8A-A328-2E912BA18F9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44439" y="1711550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Ampel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981B82-1E55-2401-BC4D-7D2C984F7ED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88181" y="4183499"/>
            <a:ext cx="237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mic Sans MS" panose="030F0702030302020204" pitchFamily="66" charset="0"/>
              </a:rPr>
              <a:t>Sunan</a:t>
            </a:r>
            <a:r>
              <a:rPr lang="en-US" sz="2000" dirty="0">
                <a:latin typeface="Comic Sans MS" panose="030F0702030302020204" pitchFamily="66" charset="0"/>
              </a:rPr>
              <a:t> Gunung </a:t>
            </a:r>
            <a:r>
              <a:rPr lang="en-US" sz="2000" dirty="0" err="1">
                <a:latin typeface="Comic Sans MS" panose="030F0702030302020204" pitchFamily="66" charset="0"/>
              </a:rPr>
              <a:t>Jati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9" name="Rectangle: Rounded Corners 8">
            <a:hlinkClick r:id="rId10" action="ppaction://hlinksldjump"/>
            <a:extLst>
              <a:ext uri="{FF2B5EF4-FFF2-40B4-BE49-F238E27FC236}">
                <a16:creationId xmlns:a16="http://schemas.microsoft.com/office/drawing/2014/main" id="{2D0770C3-CA62-265F-C6E0-45658250DB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95500" y="-542500"/>
            <a:ext cx="13203123" cy="7642746"/>
          </a:xfrm>
          <a:prstGeom prst="roundRect">
            <a:avLst/>
          </a:prstGeom>
          <a:solidFill>
            <a:schemeClr val="tx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25EBA8A-8146-5D5A-0462-5296727BCEEA}"/>
              </a:ext>
            </a:extLst>
          </p:cNvPr>
          <p:cNvSpPr>
            <a:spLocks/>
          </p:cNvSpPr>
          <p:nvPr/>
        </p:nvSpPr>
        <p:spPr>
          <a:xfrm>
            <a:off x="595938" y="238644"/>
            <a:ext cx="10954626" cy="5824795"/>
          </a:xfrm>
          <a:prstGeom prst="roundRect">
            <a:avLst/>
          </a:prstGeom>
          <a:solidFill>
            <a:schemeClr val="bg2">
              <a:lumMod val="90000"/>
              <a:alpha val="9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DEC57B-41C1-BC1C-A012-1AFCE26841FB}"/>
              </a:ext>
            </a:extLst>
          </p:cNvPr>
          <p:cNvSpPr txBox="1"/>
          <p:nvPr/>
        </p:nvSpPr>
        <p:spPr>
          <a:xfrm>
            <a:off x="3588667" y="291925"/>
            <a:ext cx="576548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100" dirty="0">
                <a:latin typeface="Comic Sans MS" panose="030F0702030302020204" pitchFamily="66" charset="0"/>
              </a:rPr>
              <a:t>CARA DAKWAH SUNAN MURIA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100D74-EC4B-6DB0-DE03-BE40AFC8B569}"/>
              </a:ext>
            </a:extLst>
          </p:cNvPr>
          <p:cNvSpPr txBox="1"/>
          <p:nvPr/>
        </p:nvSpPr>
        <p:spPr>
          <a:xfrm>
            <a:off x="813628" y="714802"/>
            <a:ext cx="10601954" cy="558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2000" dirty="0">
                <a:latin typeface="+mj-lt"/>
              </a:rPr>
              <a:t>1. </a:t>
            </a:r>
            <a:r>
              <a:rPr lang="en-ID" sz="2000" dirty="0" err="1">
                <a:latin typeface="+mj-lt"/>
              </a:rPr>
              <a:t>Lebih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cenderung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berpihak</a:t>
            </a:r>
            <a:r>
              <a:rPr lang="en-ID" sz="2000" dirty="0">
                <a:latin typeface="+mj-lt"/>
              </a:rPr>
              <a:t> Pada Rakyat </a:t>
            </a:r>
            <a:r>
              <a:rPr lang="en-ID" sz="2000" dirty="0" err="1">
                <a:latin typeface="+mj-lt"/>
              </a:rPr>
              <a:t>Jelata</a:t>
            </a:r>
            <a:endParaRPr lang="en-ID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ID" sz="2000" dirty="0">
                <a:latin typeface="+mj-lt"/>
              </a:rPr>
              <a:t>Agar </a:t>
            </a:r>
            <a:r>
              <a:rPr lang="en-ID" sz="2000" dirty="0" err="1">
                <a:latin typeface="+mj-lt"/>
              </a:rPr>
              <a:t>bisa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berbaur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dengan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msy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jelata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beliau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tiap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sering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memberikan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kursus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atau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keterampulan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untuk</a:t>
            </a:r>
            <a:r>
              <a:rPr lang="en-ID" sz="2000" dirty="0">
                <a:latin typeface="+mj-lt"/>
              </a:rPr>
              <a:t> para </a:t>
            </a:r>
            <a:r>
              <a:rPr lang="en-ID" sz="2000" dirty="0" err="1">
                <a:latin typeface="+mj-lt"/>
              </a:rPr>
              <a:t>pelaut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pedagang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nelayan</a:t>
            </a:r>
            <a:r>
              <a:rPr lang="en-ID" sz="2000" dirty="0">
                <a:latin typeface="+mj-lt"/>
              </a:rPr>
              <a:t> dan </a:t>
            </a:r>
            <a:r>
              <a:rPr lang="en-ID" sz="2000" dirty="0" err="1">
                <a:latin typeface="+mj-lt"/>
              </a:rPr>
              <a:t>rakyat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jelata</a:t>
            </a:r>
            <a:r>
              <a:rPr lang="en-ID" sz="2000" dirty="0"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ID" sz="2000" dirty="0">
                <a:latin typeface="+mj-lt"/>
              </a:rPr>
              <a:t>2. </a:t>
            </a:r>
            <a:r>
              <a:rPr lang="en-ID" sz="2000" dirty="0" err="1">
                <a:latin typeface="+mj-lt"/>
              </a:rPr>
              <a:t>Dakwah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Dengan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Akulturasi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Budaya</a:t>
            </a:r>
            <a:endParaRPr lang="en-ID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ID" sz="2000" dirty="0" err="1">
                <a:latin typeface="+mj-lt"/>
              </a:rPr>
              <a:t>Tradisi</a:t>
            </a:r>
            <a:r>
              <a:rPr lang="en-ID" sz="2000" dirty="0">
                <a:latin typeface="+mj-lt"/>
              </a:rPr>
              <a:t> yang </a:t>
            </a:r>
            <a:r>
              <a:rPr lang="en-ID" sz="2000" dirty="0" err="1">
                <a:latin typeface="+mj-lt"/>
              </a:rPr>
              <a:t>dilakukan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untuk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memperingati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hari-hari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tertentu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kematian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anggota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keluarga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ini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tidak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dilarang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kecuali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adat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untuk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membakar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kemenyan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atau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memberikan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sesajen</a:t>
            </a:r>
            <a:r>
              <a:rPr lang="en-ID" sz="2000" dirty="0">
                <a:latin typeface="+mj-lt"/>
              </a:rPr>
              <a:t> di </a:t>
            </a:r>
            <a:r>
              <a:rPr lang="en-ID" sz="2000" dirty="0" err="1">
                <a:latin typeface="+mj-lt"/>
              </a:rPr>
              <a:t>tempat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tertentu</a:t>
            </a:r>
            <a:r>
              <a:rPr lang="en-ID" sz="2000" dirty="0">
                <a:latin typeface="+mj-lt"/>
              </a:rPr>
              <a:t>, yang </a:t>
            </a:r>
            <a:r>
              <a:rPr lang="en-ID" sz="2000" dirty="0" err="1">
                <a:latin typeface="+mj-lt"/>
              </a:rPr>
              <a:t>kemudian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diganti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dengan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sholawat</a:t>
            </a:r>
            <a:r>
              <a:rPr lang="en-ID" sz="2000" dirty="0">
                <a:latin typeface="+mj-lt"/>
              </a:rPr>
              <a:t> dan </a:t>
            </a:r>
            <a:r>
              <a:rPr lang="en-ID" sz="2000" dirty="0" err="1">
                <a:latin typeface="+mj-lt"/>
              </a:rPr>
              <a:t>do’a</a:t>
            </a:r>
            <a:endParaRPr lang="en-ID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ID" sz="2000" dirty="0">
                <a:latin typeface="+mj-lt"/>
              </a:rPr>
              <a:t>4. </a:t>
            </a:r>
            <a:r>
              <a:rPr lang="en-ID" sz="2000" dirty="0" err="1">
                <a:latin typeface="+mj-lt"/>
              </a:rPr>
              <a:t>Menciptakan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Beberapa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Tembang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Jawa</a:t>
            </a:r>
            <a:endParaRPr lang="en-ID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ID" sz="2000" dirty="0" err="1">
                <a:latin typeface="+mj-lt"/>
              </a:rPr>
              <a:t>Selain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mempertahankan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kesenian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daerah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seperti</a:t>
            </a:r>
            <a:r>
              <a:rPr lang="en-ID" sz="2000" dirty="0">
                <a:latin typeface="+mj-lt"/>
              </a:rPr>
              <a:t> gamelan dan </a:t>
            </a:r>
            <a:r>
              <a:rPr lang="en-ID" sz="2000" dirty="0" err="1">
                <a:latin typeface="+mj-lt"/>
              </a:rPr>
              <a:t>wayang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Sunan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Muria</a:t>
            </a:r>
            <a:r>
              <a:rPr lang="en-ID" sz="2000" dirty="0">
                <a:latin typeface="+mj-lt"/>
              </a:rPr>
              <a:t> juga </a:t>
            </a:r>
            <a:r>
              <a:rPr lang="en-ID" sz="2000" dirty="0" err="1">
                <a:latin typeface="+mj-lt"/>
              </a:rPr>
              <a:t>menciptakan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beberapa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tembang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Jawa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macapat</a:t>
            </a:r>
            <a:r>
              <a:rPr lang="en-ID" sz="2000" dirty="0">
                <a:latin typeface="+mj-lt"/>
              </a:rPr>
              <a:t> yang </a:t>
            </a:r>
            <a:r>
              <a:rPr lang="en-ID" sz="2000" dirty="0" err="1">
                <a:latin typeface="+mj-lt"/>
              </a:rPr>
              <a:t>berisi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tentang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ajaran</a:t>
            </a:r>
            <a:r>
              <a:rPr lang="en-ID" sz="2000" dirty="0">
                <a:latin typeface="+mj-lt"/>
              </a:rPr>
              <a:t> Islam. </a:t>
            </a:r>
            <a:r>
              <a:rPr lang="en-ID" sz="2000" dirty="0" err="1">
                <a:latin typeface="+mj-lt"/>
              </a:rPr>
              <a:t>Beberapa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karyanya</a:t>
            </a:r>
            <a:r>
              <a:rPr lang="en-ID" sz="2000" dirty="0">
                <a:latin typeface="+mj-lt"/>
              </a:rPr>
              <a:t> yang </a:t>
            </a:r>
            <a:r>
              <a:rPr lang="en-ID" sz="2000" dirty="0" err="1">
                <a:latin typeface="+mj-lt"/>
              </a:rPr>
              <a:t>terkenal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hingga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saat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ini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yaitu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tembang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Sinom</a:t>
            </a:r>
            <a:r>
              <a:rPr lang="en-ID" sz="2000" dirty="0">
                <a:latin typeface="+mj-lt"/>
              </a:rPr>
              <a:t> dan </a:t>
            </a:r>
            <a:r>
              <a:rPr lang="en-ID" sz="2000" dirty="0" err="1">
                <a:latin typeface="+mj-lt"/>
              </a:rPr>
              <a:t>Kinanthi</a:t>
            </a:r>
            <a:r>
              <a:rPr lang="en-ID" sz="2000" dirty="0"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endParaRPr lang="en-ID" sz="2000" dirty="0">
              <a:latin typeface="+mj-lt"/>
            </a:endParaRPr>
          </a:p>
        </p:txBody>
      </p:sp>
      <p:pic>
        <p:nvPicPr>
          <p:cNvPr id="2" name="Graphic 1" descr="Close outline">
            <a:hlinkClick r:id="rId10" action="ppaction://hlinksldjump"/>
            <a:extLst>
              <a:ext uri="{FF2B5EF4-FFF2-40B4-BE49-F238E27FC236}">
                <a16:creationId xmlns:a16="http://schemas.microsoft.com/office/drawing/2014/main" id="{6DD192E2-8E50-92F5-7E6E-1BE50E42EE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363962" y="5422322"/>
            <a:ext cx="514778" cy="5147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6891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AB343D-CAA6-F8E0-18CF-4A4C93A979A2}"/>
              </a:ext>
            </a:extLst>
          </p:cNvPr>
          <p:cNvSpPr>
            <a:spLocks/>
          </p:cNvSpPr>
          <p:nvPr/>
        </p:nvSpPr>
        <p:spPr>
          <a:xfrm>
            <a:off x="-15515" y="860365"/>
            <a:ext cx="12260241" cy="5137270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9C6D75-4D47-21EE-74DC-7788FBEEEA28}"/>
              </a:ext>
            </a:extLst>
          </p:cNvPr>
          <p:cNvSpPr/>
          <p:nvPr/>
        </p:nvSpPr>
        <p:spPr>
          <a:xfrm>
            <a:off x="-22747" y="-265021"/>
            <a:ext cx="12237493" cy="1132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4BC42B-6790-E943-5269-CB1AC554A73F}"/>
              </a:ext>
            </a:extLst>
          </p:cNvPr>
          <p:cNvSpPr/>
          <p:nvPr/>
        </p:nvSpPr>
        <p:spPr>
          <a:xfrm>
            <a:off x="-45495" y="6005014"/>
            <a:ext cx="12237493" cy="852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27D6B6-0A51-47C6-422E-27EDC1A479D9}"/>
              </a:ext>
            </a:extLst>
          </p:cNvPr>
          <p:cNvSpPr txBox="1"/>
          <p:nvPr/>
        </p:nvSpPr>
        <p:spPr>
          <a:xfrm flipH="1">
            <a:off x="8360331" y="6169896"/>
            <a:ext cx="3234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 KELAS VIII SMP/MTs</a:t>
            </a:r>
            <a:endParaRPr lang="en-ID" sz="2800" dirty="0">
              <a:solidFill>
                <a:schemeClr val="bg2"/>
              </a:solidFill>
            </a:endParaRPr>
          </a:p>
        </p:txBody>
      </p:sp>
      <p:pic>
        <p:nvPicPr>
          <p:cNvPr id="22" name="Graphic 21" descr="Hamburger Menu Icon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25DD70C1-4E4E-A0DC-3F71-AD434965EE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172" y="73183"/>
            <a:ext cx="1663345" cy="852985"/>
          </a:xfrm>
          <a:prstGeom prst="rect">
            <a:avLst/>
          </a:prstGeom>
        </p:spPr>
      </p:pic>
      <p:pic>
        <p:nvPicPr>
          <p:cNvPr id="24" name="Graphic 23" descr="Information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3C2D195B-CBFA-CBC3-1086-7A5E160368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14774" y="219595"/>
            <a:ext cx="560159" cy="56015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84E188-7A68-330F-09AD-774ED8E06D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162010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48FD7-ADE5-F2C4-E773-2D84E2DC823C}"/>
              </a:ext>
            </a:extLst>
          </p:cNvPr>
          <p:cNvSpPr txBox="1"/>
          <p:nvPr/>
        </p:nvSpPr>
        <p:spPr>
          <a:xfrm flipH="1">
            <a:off x="892891" y="1739762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Gresik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DF60AA2-B683-D1EF-E373-04CCEC379C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2774887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1D8E5E0-22F2-3EF0-7D37-3D178D4CFD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411206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52E7348-FF1B-ECD5-0E92-C63E1FE2E77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00194" y="4116851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07F867D-4754-0808-2DC7-ED41D00AD2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00193" y="272478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19EE102-13FB-2EBC-48CE-6280DDC26D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23522" y="1577428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9D17ACC-266F-9DDB-EC45-5247415A04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5" y="4112060"/>
            <a:ext cx="2371245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2B3A319-87F0-2FB5-733D-2CCF5C5702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5" y="274594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97D3610-C6DF-002C-8857-011144C72F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7" y="162010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5102C3-9D1A-D672-04C3-4675BCA81A6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25127" y="421472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Muria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E47ADD-6C2B-0BFB-E3CE-C74F9F6BDE2D}"/>
              </a:ext>
            </a:extLst>
          </p:cNvPr>
          <p:cNvSpPr txBox="1"/>
          <p:nvPr/>
        </p:nvSpPr>
        <p:spPr>
          <a:xfrm flipH="1">
            <a:off x="891779" y="421472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Kalijaga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8A163-E78C-87B3-BF92-CBFCCC47DE7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88181" y="2842225"/>
            <a:ext cx="23344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Giri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A5D0E1-2CBB-0DB7-5DF5-DC349E6FC70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25127" y="282744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Kudus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AE7240-2F0E-6F17-8AAC-FD511716918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66112" y="172276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Bonang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E34471-3A86-27C3-3E9F-477ED08626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15103" y="2842225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Drajat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2AD5CB-81E1-FD8A-A328-2E912BA18F9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44439" y="1711550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Ampel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981B82-1E55-2401-BC4D-7D2C984F7ED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88181" y="4183499"/>
            <a:ext cx="237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mic Sans MS" panose="030F0702030302020204" pitchFamily="66" charset="0"/>
              </a:rPr>
              <a:t>Sunan</a:t>
            </a:r>
            <a:r>
              <a:rPr lang="en-US" sz="2000" dirty="0">
                <a:latin typeface="Comic Sans MS" panose="030F0702030302020204" pitchFamily="66" charset="0"/>
              </a:rPr>
              <a:t> Gunung </a:t>
            </a:r>
            <a:r>
              <a:rPr lang="en-US" sz="2000" dirty="0" err="1">
                <a:latin typeface="Comic Sans MS" panose="030F0702030302020204" pitchFamily="66" charset="0"/>
              </a:rPr>
              <a:t>Jati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9" name="Rectangle: Rounded Corners 8">
            <a:hlinkClick r:id="rId10" action="ppaction://hlinksldjump"/>
            <a:extLst>
              <a:ext uri="{FF2B5EF4-FFF2-40B4-BE49-F238E27FC236}">
                <a16:creationId xmlns:a16="http://schemas.microsoft.com/office/drawing/2014/main" id="{2D0770C3-CA62-265F-C6E0-45658250DB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95500" y="-542500"/>
            <a:ext cx="13203123" cy="7642746"/>
          </a:xfrm>
          <a:prstGeom prst="roundRect">
            <a:avLst/>
          </a:prstGeom>
          <a:solidFill>
            <a:schemeClr val="tx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25EBA8A-8146-5D5A-0462-5296727BCEEA}"/>
              </a:ext>
            </a:extLst>
          </p:cNvPr>
          <p:cNvSpPr>
            <a:spLocks/>
          </p:cNvSpPr>
          <p:nvPr/>
        </p:nvSpPr>
        <p:spPr>
          <a:xfrm>
            <a:off x="595938" y="787134"/>
            <a:ext cx="10954626" cy="4603638"/>
          </a:xfrm>
          <a:prstGeom prst="roundRect">
            <a:avLst/>
          </a:prstGeom>
          <a:solidFill>
            <a:schemeClr val="bg2">
              <a:lumMod val="90000"/>
              <a:alpha val="9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DEC57B-41C1-BC1C-A012-1AFCE26841FB}"/>
              </a:ext>
            </a:extLst>
          </p:cNvPr>
          <p:cNvSpPr txBox="1"/>
          <p:nvPr/>
        </p:nvSpPr>
        <p:spPr>
          <a:xfrm>
            <a:off x="948645" y="4440503"/>
            <a:ext cx="27516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omic Sans MS" panose="030F0702030302020204" pitchFamily="66" charset="0"/>
              </a:rPr>
              <a:t>SUNAN GUNUNG JATI</a:t>
            </a:r>
            <a:endParaRPr lang="en-ID" sz="1600" dirty="0">
              <a:latin typeface="Comic Sans MS" panose="030F0702030302020204" pitchFamily="66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100D74-EC4B-6DB0-DE03-BE40AFC8B569}"/>
              </a:ext>
            </a:extLst>
          </p:cNvPr>
          <p:cNvSpPr txBox="1"/>
          <p:nvPr/>
        </p:nvSpPr>
        <p:spPr>
          <a:xfrm>
            <a:off x="3836222" y="1264370"/>
            <a:ext cx="8071644" cy="373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2000" dirty="0">
                <a:latin typeface="+mj-lt"/>
              </a:rPr>
              <a:t>Nama </a:t>
            </a:r>
            <a:r>
              <a:rPr lang="en-ID" sz="2000" dirty="0" err="1">
                <a:latin typeface="+mj-lt"/>
              </a:rPr>
              <a:t>asli</a:t>
            </a:r>
            <a:r>
              <a:rPr lang="en-ID" sz="2000" dirty="0">
                <a:latin typeface="+mj-lt"/>
              </a:rPr>
              <a:t> 	: </a:t>
            </a:r>
            <a:r>
              <a:rPr lang="en-ID" sz="2000" dirty="0" err="1">
                <a:latin typeface="+mj-lt"/>
              </a:rPr>
              <a:t>Syarif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Hidayatullah</a:t>
            </a:r>
            <a:endParaRPr lang="en-ID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ID" sz="2000" dirty="0">
                <a:latin typeface="+mj-lt"/>
              </a:rPr>
              <a:t>Nama lain	: Raden </a:t>
            </a:r>
            <a:r>
              <a:rPr lang="en-ID" sz="2000" dirty="0" err="1">
                <a:latin typeface="+mj-lt"/>
              </a:rPr>
              <a:t>Syarif</a:t>
            </a:r>
            <a:endParaRPr lang="en-ID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ID" sz="2000" dirty="0">
                <a:latin typeface="+mj-lt"/>
              </a:rPr>
              <a:t>Nama ayah	: </a:t>
            </a:r>
            <a:r>
              <a:rPr lang="en-ID" sz="2000" dirty="0" err="1">
                <a:latin typeface="+mj-lt"/>
              </a:rPr>
              <a:t>Syarif</a:t>
            </a:r>
            <a:r>
              <a:rPr lang="en-ID" sz="2000" dirty="0">
                <a:latin typeface="+mj-lt"/>
              </a:rPr>
              <a:t> Abdullah </a:t>
            </a:r>
            <a:r>
              <a:rPr lang="en-ID" sz="2000" dirty="0" err="1">
                <a:latin typeface="+mj-lt"/>
              </a:rPr>
              <a:t>Umdatuddin</a:t>
            </a:r>
            <a:endParaRPr lang="en-ID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ID" sz="2000" dirty="0">
                <a:latin typeface="+mj-lt"/>
              </a:rPr>
              <a:t>Nama </a:t>
            </a:r>
            <a:r>
              <a:rPr lang="en-ID" sz="2000" dirty="0" err="1">
                <a:latin typeface="+mj-lt"/>
              </a:rPr>
              <a:t>anak</a:t>
            </a:r>
            <a:r>
              <a:rPr lang="en-ID" sz="2000" dirty="0">
                <a:latin typeface="+mj-lt"/>
              </a:rPr>
              <a:t>	 : Maulana </a:t>
            </a:r>
            <a:r>
              <a:rPr lang="en-ID" sz="2000" dirty="0" err="1">
                <a:latin typeface="+mj-lt"/>
              </a:rPr>
              <a:t>Hasanuddin</a:t>
            </a:r>
            <a:endParaRPr lang="en-ID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ID" sz="2000" dirty="0" err="1">
                <a:latin typeface="+mj-lt"/>
              </a:rPr>
              <a:t>Wafat</a:t>
            </a:r>
            <a:r>
              <a:rPr lang="en-ID" sz="2000" dirty="0">
                <a:latin typeface="+mj-lt"/>
              </a:rPr>
              <a:t>		 :  1568 M</a:t>
            </a:r>
          </a:p>
          <a:p>
            <a:pPr>
              <a:lnSpc>
                <a:spcPct val="150000"/>
              </a:lnSpc>
            </a:pPr>
            <a:r>
              <a:rPr lang="en-ID" sz="2000" dirty="0" err="1">
                <a:latin typeface="+mj-lt"/>
              </a:rPr>
              <a:t>Tempat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dakwah</a:t>
            </a:r>
            <a:r>
              <a:rPr lang="en-ID" sz="2000" dirty="0">
                <a:latin typeface="+mj-lt"/>
              </a:rPr>
              <a:t>	: Cirebon, </a:t>
            </a:r>
            <a:r>
              <a:rPr lang="en-ID" sz="2000" dirty="0" err="1">
                <a:latin typeface="+mj-lt"/>
              </a:rPr>
              <a:t>Jawa</a:t>
            </a:r>
            <a:r>
              <a:rPr lang="en-ID" sz="2000" dirty="0">
                <a:latin typeface="+mj-lt"/>
              </a:rPr>
              <a:t> Barat</a:t>
            </a:r>
          </a:p>
          <a:p>
            <a:pPr>
              <a:lnSpc>
                <a:spcPct val="150000"/>
              </a:lnSpc>
            </a:pPr>
            <a:r>
              <a:rPr lang="en-ID" sz="2000" dirty="0" err="1">
                <a:latin typeface="+mj-lt"/>
              </a:rPr>
              <a:t>Makam</a:t>
            </a:r>
            <a:r>
              <a:rPr lang="en-ID" sz="2000" dirty="0">
                <a:latin typeface="+mj-lt"/>
              </a:rPr>
              <a:t> 		 : Cirebon, </a:t>
            </a:r>
            <a:r>
              <a:rPr lang="en-ID" sz="2000" dirty="0" err="1">
                <a:latin typeface="+mj-lt"/>
              </a:rPr>
              <a:t>Jawa</a:t>
            </a:r>
            <a:r>
              <a:rPr lang="en-ID" sz="2000" dirty="0">
                <a:latin typeface="+mj-lt"/>
              </a:rPr>
              <a:t> Barat</a:t>
            </a:r>
          </a:p>
          <a:p>
            <a:pPr>
              <a:lnSpc>
                <a:spcPct val="150000"/>
              </a:lnSpc>
            </a:pPr>
            <a:endParaRPr lang="en-ID" sz="2000" dirty="0">
              <a:latin typeface="+mj-lt"/>
            </a:endParaRPr>
          </a:p>
        </p:txBody>
      </p:sp>
      <p:pic>
        <p:nvPicPr>
          <p:cNvPr id="37" name="Graphic 36" descr="Back outline">
            <a:hlinkClick r:id="rId11" action="ppaction://hlinksldjump"/>
            <a:extLst>
              <a:ext uri="{FF2B5EF4-FFF2-40B4-BE49-F238E27FC236}">
                <a16:creationId xmlns:a16="http://schemas.microsoft.com/office/drawing/2014/main" id="{463BF5E4-5DFC-3DA9-EBD0-5C5E2BE096F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112295" y="4464989"/>
            <a:ext cx="925782" cy="925782"/>
          </a:xfrm>
          <a:prstGeom prst="rect">
            <a:avLst/>
          </a:prstGeom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F53AB256-59D2-6BA7-FBB7-71EFD2E3A197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3164" t="3609" r="4489"/>
          <a:stretch>
            <a:fillRect/>
          </a:stretch>
        </p:blipFill>
        <p:spPr>
          <a:xfrm>
            <a:off x="1193684" y="1387133"/>
            <a:ext cx="2250106" cy="28980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8426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2264DB-F0F7-D61B-8257-89A1ED63884D}"/>
              </a:ext>
            </a:extLst>
          </p:cNvPr>
          <p:cNvSpPr>
            <a:spLocks/>
          </p:cNvSpPr>
          <p:nvPr/>
        </p:nvSpPr>
        <p:spPr>
          <a:xfrm>
            <a:off x="-15515" y="860365"/>
            <a:ext cx="12260241" cy="5137270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9C6D75-4D47-21EE-74DC-7788FBEEEA28}"/>
              </a:ext>
            </a:extLst>
          </p:cNvPr>
          <p:cNvSpPr/>
          <p:nvPr/>
        </p:nvSpPr>
        <p:spPr>
          <a:xfrm>
            <a:off x="-22747" y="-265021"/>
            <a:ext cx="12237493" cy="1132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4BC42B-6790-E943-5269-CB1AC554A73F}"/>
              </a:ext>
            </a:extLst>
          </p:cNvPr>
          <p:cNvSpPr/>
          <p:nvPr/>
        </p:nvSpPr>
        <p:spPr>
          <a:xfrm>
            <a:off x="-45495" y="6005014"/>
            <a:ext cx="12237493" cy="852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27D6B6-0A51-47C6-422E-27EDC1A479D9}"/>
              </a:ext>
            </a:extLst>
          </p:cNvPr>
          <p:cNvSpPr txBox="1"/>
          <p:nvPr/>
        </p:nvSpPr>
        <p:spPr>
          <a:xfrm flipH="1">
            <a:off x="8360331" y="6169896"/>
            <a:ext cx="3234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 KELAS VIII SMP/MTs</a:t>
            </a:r>
            <a:endParaRPr lang="en-ID" sz="2800" dirty="0">
              <a:solidFill>
                <a:schemeClr val="bg2"/>
              </a:solidFill>
            </a:endParaRPr>
          </a:p>
        </p:txBody>
      </p:sp>
      <p:pic>
        <p:nvPicPr>
          <p:cNvPr id="22" name="Graphic 21" descr="Hamburger Menu Icon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25DD70C1-4E4E-A0DC-3F71-AD434965EE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172" y="73183"/>
            <a:ext cx="1663345" cy="852985"/>
          </a:xfrm>
          <a:prstGeom prst="rect">
            <a:avLst/>
          </a:prstGeom>
        </p:spPr>
      </p:pic>
      <p:pic>
        <p:nvPicPr>
          <p:cNvPr id="24" name="Graphic 23" descr="Information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3C2D195B-CBFA-CBC3-1086-7A5E160368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14774" y="219595"/>
            <a:ext cx="560159" cy="56015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84E188-7A68-330F-09AD-774ED8E06D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162010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48FD7-ADE5-F2C4-E773-2D84E2DC823C}"/>
              </a:ext>
            </a:extLst>
          </p:cNvPr>
          <p:cNvSpPr txBox="1"/>
          <p:nvPr/>
        </p:nvSpPr>
        <p:spPr>
          <a:xfrm flipH="1">
            <a:off x="892891" y="1739762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Gresik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DF60AA2-B683-D1EF-E373-04CCEC379C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2774887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1D8E5E0-22F2-3EF0-7D37-3D178D4CFD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411206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52E7348-FF1B-ECD5-0E92-C63E1FE2E77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00194" y="4116851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07F867D-4754-0808-2DC7-ED41D00AD2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00193" y="272478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19EE102-13FB-2EBC-48CE-6280DDC26D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23522" y="1577428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9D17ACC-266F-9DDB-EC45-5247415A04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5" y="4112060"/>
            <a:ext cx="2371245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2B3A319-87F0-2FB5-733D-2CCF5C5702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5" y="274594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97D3610-C6DF-002C-8857-011144C72F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7" y="162010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5102C3-9D1A-D672-04C3-4675BCA81A6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25127" y="421472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Muria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E47ADD-6C2B-0BFB-E3CE-C74F9F6BDE2D}"/>
              </a:ext>
            </a:extLst>
          </p:cNvPr>
          <p:cNvSpPr txBox="1"/>
          <p:nvPr/>
        </p:nvSpPr>
        <p:spPr>
          <a:xfrm flipH="1">
            <a:off x="891779" y="421472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Kalijaga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8A163-E78C-87B3-BF92-CBFCCC47DE7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88181" y="2842225"/>
            <a:ext cx="23344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Giri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A5D0E1-2CBB-0DB7-5DF5-DC349E6FC70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25127" y="282744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Kudus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AE7240-2F0E-6F17-8AAC-FD511716918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66112" y="172276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Bonang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E34471-3A86-27C3-3E9F-477ED08626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15103" y="2842225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Drajat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2AD5CB-81E1-FD8A-A328-2E912BA18F9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44439" y="1711550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Ampel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981B82-1E55-2401-BC4D-7D2C984F7ED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88181" y="4183499"/>
            <a:ext cx="237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mic Sans MS" panose="030F0702030302020204" pitchFamily="66" charset="0"/>
              </a:rPr>
              <a:t>Sunan</a:t>
            </a:r>
            <a:r>
              <a:rPr lang="en-US" sz="2000" dirty="0">
                <a:latin typeface="Comic Sans MS" panose="030F0702030302020204" pitchFamily="66" charset="0"/>
              </a:rPr>
              <a:t> Gunung </a:t>
            </a:r>
            <a:r>
              <a:rPr lang="en-US" sz="2000" dirty="0" err="1">
                <a:latin typeface="Comic Sans MS" panose="030F0702030302020204" pitchFamily="66" charset="0"/>
              </a:rPr>
              <a:t>Jati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9" name="Rectangle: Rounded Corners 8">
            <a:hlinkClick r:id="rId10" action="ppaction://hlinksldjump"/>
            <a:extLst>
              <a:ext uri="{FF2B5EF4-FFF2-40B4-BE49-F238E27FC236}">
                <a16:creationId xmlns:a16="http://schemas.microsoft.com/office/drawing/2014/main" id="{2D0770C3-CA62-265F-C6E0-45658250DB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95500" y="-542500"/>
            <a:ext cx="13203123" cy="7642746"/>
          </a:xfrm>
          <a:prstGeom prst="roundRect">
            <a:avLst/>
          </a:prstGeom>
          <a:solidFill>
            <a:schemeClr val="tx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25EBA8A-8146-5D5A-0462-5296727BCEEA}"/>
              </a:ext>
            </a:extLst>
          </p:cNvPr>
          <p:cNvSpPr>
            <a:spLocks/>
          </p:cNvSpPr>
          <p:nvPr/>
        </p:nvSpPr>
        <p:spPr>
          <a:xfrm>
            <a:off x="554612" y="634160"/>
            <a:ext cx="10954626" cy="5535736"/>
          </a:xfrm>
          <a:prstGeom prst="roundRect">
            <a:avLst/>
          </a:prstGeom>
          <a:solidFill>
            <a:schemeClr val="bg2">
              <a:lumMod val="90000"/>
              <a:alpha val="9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DEC57B-41C1-BC1C-A012-1AFCE26841FB}"/>
              </a:ext>
            </a:extLst>
          </p:cNvPr>
          <p:cNvSpPr txBox="1"/>
          <p:nvPr/>
        </p:nvSpPr>
        <p:spPr>
          <a:xfrm>
            <a:off x="2853968" y="837643"/>
            <a:ext cx="66219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100" dirty="0">
                <a:latin typeface="Comic Sans MS" panose="030F0702030302020204" pitchFamily="66" charset="0"/>
              </a:rPr>
              <a:t>PERJUANGAN DAKWAH SUNAN GUNUNG JATI</a:t>
            </a:r>
          </a:p>
          <a:p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100D74-EC4B-6DB0-DE03-BE40AFC8B569}"/>
              </a:ext>
            </a:extLst>
          </p:cNvPr>
          <p:cNvSpPr txBox="1"/>
          <p:nvPr/>
        </p:nvSpPr>
        <p:spPr>
          <a:xfrm>
            <a:off x="813395" y="1282308"/>
            <a:ext cx="10703075" cy="5081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2000" dirty="0" err="1">
                <a:latin typeface="+mj-lt"/>
              </a:rPr>
              <a:t>Sunan</a:t>
            </a:r>
            <a:r>
              <a:rPr lang="en-ID" sz="2000" dirty="0">
                <a:latin typeface="+mj-lt"/>
              </a:rPr>
              <a:t> Gunung </a:t>
            </a:r>
            <a:r>
              <a:rPr lang="en-ID" sz="2000" dirty="0" err="1">
                <a:latin typeface="+mj-lt"/>
              </a:rPr>
              <a:t>Jati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menyebarkan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ajaran</a:t>
            </a:r>
            <a:r>
              <a:rPr lang="en-ID" sz="2000" dirty="0">
                <a:latin typeface="+mj-lt"/>
              </a:rPr>
              <a:t> agama Islam </a:t>
            </a:r>
            <a:r>
              <a:rPr lang="en-ID" sz="2000" dirty="0" err="1">
                <a:latin typeface="+mj-lt"/>
              </a:rPr>
              <a:t>melalui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peperangan</a:t>
            </a:r>
            <a:r>
              <a:rPr lang="en-ID" sz="2000" dirty="0">
                <a:latin typeface="+mj-lt"/>
              </a:rPr>
              <a:t> yang </a:t>
            </a:r>
            <a:r>
              <a:rPr lang="en-ID" sz="2000" dirty="0" err="1">
                <a:latin typeface="+mj-lt"/>
              </a:rPr>
              <a:t>saat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itu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terjadi</a:t>
            </a:r>
            <a:r>
              <a:rPr lang="en-ID" sz="2000" dirty="0">
                <a:latin typeface="+mj-lt"/>
              </a:rPr>
              <a:t> demi </a:t>
            </a:r>
            <a:r>
              <a:rPr lang="en-ID" sz="2000" dirty="0" err="1">
                <a:latin typeface="+mj-lt"/>
              </a:rPr>
              <a:t>memperjuangkan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Kasultanan</a:t>
            </a:r>
            <a:r>
              <a:rPr lang="en-ID" sz="2000" dirty="0">
                <a:latin typeface="+mj-lt"/>
              </a:rPr>
              <a:t> Cirebon. </a:t>
            </a:r>
            <a:r>
              <a:rPr lang="en-ID" sz="2000" dirty="0" err="1">
                <a:latin typeface="+mj-lt"/>
              </a:rPr>
              <a:t>Selain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itu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Sunan</a:t>
            </a:r>
            <a:r>
              <a:rPr lang="en-ID" sz="2000" dirty="0">
                <a:latin typeface="+mj-lt"/>
              </a:rPr>
              <a:t> Gunung </a:t>
            </a:r>
            <a:r>
              <a:rPr lang="en-ID" sz="2000" dirty="0" err="1">
                <a:latin typeface="+mj-lt"/>
              </a:rPr>
              <a:t>Jati</a:t>
            </a:r>
            <a:r>
              <a:rPr lang="en-ID" sz="2000" dirty="0">
                <a:latin typeface="+mj-lt"/>
              </a:rPr>
              <a:t> juga </a:t>
            </a:r>
            <a:r>
              <a:rPr lang="en-ID" sz="2000" dirty="0" err="1">
                <a:latin typeface="+mj-lt"/>
              </a:rPr>
              <a:t>melakukan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penyebaran</a:t>
            </a:r>
            <a:r>
              <a:rPr lang="en-ID" sz="2000" dirty="0">
                <a:latin typeface="+mj-lt"/>
              </a:rPr>
              <a:t> agama Islam </a:t>
            </a:r>
            <a:r>
              <a:rPr lang="en-ID" sz="2000" dirty="0" err="1">
                <a:latin typeface="+mj-lt"/>
              </a:rPr>
              <a:t>dengan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menggunakan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kesenian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seperti</a:t>
            </a:r>
            <a:r>
              <a:rPr lang="en-ID" sz="2000" dirty="0">
                <a:latin typeface="+mj-lt"/>
              </a:rPr>
              <a:t> yang </a:t>
            </a:r>
            <a:r>
              <a:rPr lang="en-ID" sz="2000" dirty="0" err="1">
                <a:latin typeface="+mj-lt"/>
              </a:rPr>
              <a:t>dilakukan</a:t>
            </a:r>
            <a:r>
              <a:rPr lang="en-ID" sz="2000" dirty="0">
                <a:latin typeface="+mj-lt"/>
              </a:rPr>
              <a:t> oleh </a:t>
            </a:r>
            <a:r>
              <a:rPr lang="en-ID" sz="2000" dirty="0" err="1">
                <a:latin typeface="+mj-lt"/>
              </a:rPr>
              <a:t>wali-wali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lainnya</a:t>
            </a:r>
            <a:r>
              <a:rPr lang="en-ID" sz="2000" dirty="0">
                <a:latin typeface="+mj-lt"/>
              </a:rPr>
              <a:t>. Media </a:t>
            </a:r>
            <a:r>
              <a:rPr lang="en-ID" sz="2000" dirty="0" err="1">
                <a:latin typeface="+mj-lt"/>
              </a:rPr>
              <a:t>seni</a:t>
            </a:r>
            <a:r>
              <a:rPr lang="en-ID" sz="2000" dirty="0">
                <a:latin typeface="+mj-lt"/>
              </a:rPr>
              <a:t> yang </a:t>
            </a:r>
            <a:r>
              <a:rPr lang="en-ID" sz="2000" dirty="0" err="1">
                <a:latin typeface="+mj-lt"/>
              </a:rPr>
              <a:t>digunakan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untuk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adalah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dengan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menggunakan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alat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musik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tradisional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yaitu</a:t>
            </a:r>
            <a:r>
              <a:rPr lang="en-ID" sz="2000" dirty="0">
                <a:latin typeface="+mj-lt"/>
              </a:rPr>
              <a:t> gamelan yang mana Ketika </a:t>
            </a:r>
            <a:r>
              <a:rPr lang="en-ID" sz="2000" dirty="0" err="1">
                <a:latin typeface="+mj-lt"/>
              </a:rPr>
              <a:t>setiap</a:t>
            </a:r>
            <a:r>
              <a:rPr lang="en-ID" sz="2000" dirty="0">
                <a:latin typeface="+mj-lt"/>
              </a:rPr>
              <a:t> orang yang </a:t>
            </a:r>
            <a:r>
              <a:rPr lang="en-ID" sz="2000" dirty="0" err="1">
                <a:latin typeface="+mj-lt"/>
              </a:rPr>
              <a:t>ingin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melihat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pertunjukan</a:t>
            </a:r>
            <a:r>
              <a:rPr lang="en-ID" sz="2000" dirty="0">
                <a:latin typeface="+mj-lt"/>
              </a:rPr>
              <a:t> gamelan </a:t>
            </a:r>
            <a:r>
              <a:rPr lang="en-ID" sz="2000" dirty="0" err="1">
                <a:latin typeface="+mj-lt"/>
              </a:rPr>
              <a:t>dari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Sunan</a:t>
            </a:r>
            <a:r>
              <a:rPr lang="en-ID" sz="2000" dirty="0">
                <a:latin typeface="+mj-lt"/>
              </a:rPr>
              <a:t> Gunung </a:t>
            </a:r>
            <a:r>
              <a:rPr lang="en-ID" sz="2000" dirty="0" err="1">
                <a:latin typeface="+mj-lt"/>
              </a:rPr>
              <a:t>Jati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diharuskan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untuk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membaca</a:t>
            </a:r>
            <a:r>
              <a:rPr lang="en-ID" sz="2000" dirty="0">
                <a:latin typeface="+mj-lt"/>
              </a:rPr>
              <a:t> dua </a:t>
            </a:r>
            <a:r>
              <a:rPr lang="en-ID" sz="2000" dirty="0" err="1">
                <a:latin typeface="+mj-lt"/>
              </a:rPr>
              <a:t>kalimat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syahadat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terlebih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dahulu</a:t>
            </a:r>
            <a:r>
              <a:rPr lang="en-ID" sz="2000" dirty="0"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ID" sz="2000" dirty="0">
                <a:latin typeface="+mj-lt"/>
              </a:rPr>
              <a:t>Cara </a:t>
            </a:r>
            <a:r>
              <a:rPr lang="en-ID" sz="2000" dirty="0" err="1">
                <a:latin typeface="+mj-lt"/>
              </a:rPr>
              <a:t>dakwah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Syarif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Hidayatullah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kemudian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berubah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menjadi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semakin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lembut</a:t>
            </a:r>
            <a:r>
              <a:rPr lang="en-ID" sz="2000" dirty="0">
                <a:latin typeface="+mj-lt"/>
              </a:rPr>
              <a:t> dan </a:t>
            </a:r>
            <a:r>
              <a:rPr lang="en-ID" sz="2000" dirty="0" err="1">
                <a:latin typeface="+mj-lt"/>
              </a:rPr>
              <a:t>halus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setelah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beliau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bersama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putranya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yaitu</a:t>
            </a:r>
            <a:r>
              <a:rPr lang="en-ID" sz="2000" dirty="0">
                <a:latin typeface="+mj-lt"/>
              </a:rPr>
              <a:t> Maulana </a:t>
            </a:r>
            <a:r>
              <a:rPr lang="en-ID" sz="2000" dirty="0" err="1">
                <a:latin typeface="+mj-lt"/>
              </a:rPr>
              <a:t>Hasanuddin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pulang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dari</a:t>
            </a:r>
            <a:r>
              <a:rPr lang="en-ID" sz="2000" dirty="0">
                <a:latin typeface="+mj-lt"/>
              </a:rPr>
              <a:t> Makah. </a:t>
            </a:r>
            <a:r>
              <a:rPr lang="en-ID" sz="2000" dirty="0" err="1">
                <a:latin typeface="+mj-lt"/>
              </a:rPr>
              <a:t>Mereka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berdua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kemudian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berdakwah</a:t>
            </a:r>
            <a:r>
              <a:rPr lang="en-ID" sz="2000" dirty="0">
                <a:latin typeface="+mj-lt"/>
              </a:rPr>
              <a:t> di Banten dan </a:t>
            </a:r>
            <a:r>
              <a:rPr lang="en-ID" sz="2000" dirty="0" err="1">
                <a:latin typeface="+mj-lt"/>
              </a:rPr>
              <a:t>siap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membantu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setiap</a:t>
            </a:r>
            <a:r>
              <a:rPr lang="en-ID" sz="2000" dirty="0">
                <a:latin typeface="+mj-lt"/>
              </a:rPr>
              <a:t> orang yang </a:t>
            </a:r>
            <a:r>
              <a:rPr lang="en-ID" sz="2000" dirty="0" err="1">
                <a:latin typeface="+mj-lt"/>
              </a:rPr>
              <a:t>mau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masuk</a:t>
            </a:r>
            <a:r>
              <a:rPr lang="en-ID" sz="2000" dirty="0">
                <a:latin typeface="+mj-lt"/>
              </a:rPr>
              <a:t> Islam. </a:t>
            </a:r>
            <a:r>
              <a:rPr lang="en-ID" sz="2000" dirty="0" err="1">
                <a:latin typeface="+mj-lt"/>
              </a:rPr>
              <a:t>Perjuangan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dari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Sunan</a:t>
            </a:r>
            <a:r>
              <a:rPr lang="en-ID" sz="2000" dirty="0">
                <a:latin typeface="+mj-lt"/>
              </a:rPr>
              <a:t> Gunung </a:t>
            </a:r>
            <a:r>
              <a:rPr lang="en-ID" sz="2000" dirty="0" err="1">
                <a:latin typeface="+mj-lt"/>
              </a:rPr>
              <a:t>Jati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terus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berlanjut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hingga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Portugis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benar-benar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mundur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dari</a:t>
            </a:r>
            <a:r>
              <a:rPr lang="en-ID" sz="2000" dirty="0">
                <a:latin typeface="+mj-lt"/>
              </a:rPr>
              <a:t> wilayah </a:t>
            </a:r>
            <a:r>
              <a:rPr lang="en-ID" sz="2000" dirty="0" err="1">
                <a:latin typeface="+mj-lt"/>
              </a:rPr>
              <a:t>tersebut</a:t>
            </a:r>
            <a:r>
              <a:rPr lang="en-ID" sz="2000" dirty="0"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endParaRPr lang="en-ID" sz="2000" dirty="0">
              <a:latin typeface="+mj-lt"/>
            </a:endParaRPr>
          </a:p>
        </p:txBody>
      </p:sp>
      <p:pic>
        <p:nvPicPr>
          <p:cNvPr id="37" name="Graphic 36" descr="Back outline">
            <a:hlinkClick r:id="rId11" action="ppaction://hlinksldjump"/>
            <a:extLst>
              <a:ext uri="{FF2B5EF4-FFF2-40B4-BE49-F238E27FC236}">
                <a16:creationId xmlns:a16="http://schemas.microsoft.com/office/drawing/2014/main" id="{463BF5E4-5DFC-3DA9-EBD0-5C5E2BE096F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77592" y="5218312"/>
            <a:ext cx="925782" cy="9257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423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94C619-49D5-3C2C-DD9A-B57C7A68F584}"/>
              </a:ext>
            </a:extLst>
          </p:cNvPr>
          <p:cNvSpPr>
            <a:spLocks/>
          </p:cNvSpPr>
          <p:nvPr/>
        </p:nvSpPr>
        <p:spPr>
          <a:xfrm>
            <a:off x="-15515" y="860365"/>
            <a:ext cx="12260241" cy="5137270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9C6D75-4D47-21EE-74DC-7788FBEEEA28}"/>
              </a:ext>
            </a:extLst>
          </p:cNvPr>
          <p:cNvSpPr/>
          <p:nvPr/>
        </p:nvSpPr>
        <p:spPr>
          <a:xfrm>
            <a:off x="-22747" y="-265021"/>
            <a:ext cx="12237493" cy="1132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4BC42B-6790-E943-5269-CB1AC554A73F}"/>
              </a:ext>
            </a:extLst>
          </p:cNvPr>
          <p:cNvSpPr/>
          <p:nvPr/>
        </p:nvSpPr>
        <p:spPr>
          <a:xfrm>
            <a:off x="-45495" y="6005014"/>
            <a:ext cx="12237493" cy="852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27D6B6-0A51-47C6-422E-27EDC1A479D9}"/>
              </a:ext>
            </a:extLst>
          </p:cNvPr>
          <p:cNvSpPr txBox="1"/>
          <p:nvPr/>
        </p:nvSpPr>
        <p:spPr>
          <a:xfrm flipH="1">
            <a:off x="8360331" y="6169896"/>
            <a:ext cx="3234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 KELAS VIII SMP/MTs</a:t>
            </a:r>
            <a:endParaRPr lang="en-ID" sz="2800" dirty="0">
              <a:solidFill>
                <a:schemeClr val="bg2"/>
              </a:solidFill>
            </a:endParaRPr>
          </a:p>
        </p:txBody>
      </p:sp>
      <p:pic>
        <p:nvPicPr>
          <p:cNvPr id="22" name="Graphic 21" descr="Hamburger Menu Icon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25DD70C1-4E4E-A0DC-3F71-AD434965EE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172" y="73183"/>
            <a:ext cx="1663345" cy="852985"/>
          </a:xfrm>
          <a:prstGeom prst="rect">
            <a:avLst/>
          </a:prstGeom>
        </p:spPr>
      </p:pic>
      <p:pic>
        <p:nvPicPr>
          <p:cNvPr id="24" name="Graphic 23" descr="Information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3C2D195B-CBFA-CBC3-1086-7A5E160368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14774" y="219595"/>
            <a:ext cx="560159" cy="56015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84E188-7A68-330F-09AD-774ED8E06D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162010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48FD7-ADE5-F2C4-E773-2D84E2DC823C}"/>
              </a:ext>
            </a:extLst>
          </p:cNvPr>
          <p:cNvSpPr txBox="1"/>
          <p:nvPr/>
        </p:nvSpPr>
        <p:spPr>
          <a:xfrm flipH="1">
            <a:off x="892891" y="1739762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Gresik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DF60AA2-B683-D1EF-E373-04CCEC379C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2774887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1D8E5E0-22F2-3EF0-7D37-3D178D4CFD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411206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52E7348-FF1B-ECD5-0E92-C63E1FE2E77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00194" y="4116851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07F867D-4754-0808-2DC7-ED41D00AD2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00193" y="272478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19EE102-13FB-2EBC-48CE-6280DDC26D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23522" y="1577428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9D17ACC-266F-9DDB-EC45-5247415A04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5" y="4112060"/>
            <a:ext cx="2371245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2B3A319-87F0-2FB5-733D-2CCF5C5702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5" y="274594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97D3610-C6DF-002C-8857-011144C72F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7" y="162010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5102C3-9D1A-D672-04C3-4675BCA81A6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25127" y="421472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Muria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E47ADD-6C2B-0BFB-E3CE-C74F9F6BDE2D}"/>
              </a:ext>
            </a:extLst>
          </p:cNvPr>
          <p:cNvSpPr txBox="1"/>
          <p:nvPr/>
        </p:nvSpPr>
        <p:spPr>
          <a:xfrm flipH="1">
            <a:off x="891779" y="421472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Kalijaga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8A163-E78C-87B3-BF92-CBFCCC47DE7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88181" y="2842225"/>
            <a:ext cx="23344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Giri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A5D0E1-2CBB-0DB7-5DF5-DC349E6FC70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25127" y="282744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Kudus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AE7240-2F0E-6F17-8AAC-FD511716918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66112" y="172276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Bonang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E34471-3A86-27C3-3E9F-477ED08626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15103" y="2842225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Drajat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2AD5CB-81E1-FD8A-A328-2E912BA18F9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44439" y="1711550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Ampel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981B82-1E55-2401-BC4D-7D2C984F7ED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88181" y="4183499"/>
            <a:ext cx="237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mic Sans MS" panose="030F0702030302020204" pitchFamily="66" charset="0"/>
              </a:rPr>
              <a:t>Sunan</a:t>
            </a:r>
            <a:r>
              <a:rPr lang="en-US" sz="2000" dirty="0">
                <a:latin typeface="Comic Sans MS" panose="030F0702030302020204" pitchFamily="66" charset="0"/>
              </a:rPr>
              <a:t> Gunung </a:t>
            </a:r>
            <a:r>
              <a:rPr lang="en-US" sz="2000" dirty="0" err="1">
                <a:latin typeface="Comic Sans MS" panose="030F0702030302020204" pitchFamily="66" charset="0"/>
              </a:rPr>
              <a:t>Jati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9" name="Rectangle: Rounded Corners 8">
            <a:hlinkClick r:id="rId10" action="ppaction://hlinksldjump"/>
            <a:extLst>
              <a:ext uri="{FF2B5EF4-FFF2-40B4-BE49-F238E27FC236}">
                <a16:creationId xmlns:a16="http://schemas.microsoft.com/office/drawing/2014/main" id="{2D0770C3-CA62-265F-C6E0-45658250DB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95500" y="-542500"/>
            <a:ext cx="13203123" cy="7642746"/>
          </a:xfrm>
          <a:prstGeom prst="roundRect">
            <a:avLst/>
          </a:prstGeom>
          <a:solidFill>
            <a:schemeClr val="tx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25EBA8A-8146-5D5A-0462-5296727BCEEA}"/>
              </a:ext>
            </a:extLst>
          </p:cNvPr>
          <p:cNvSpPr>
            <a:spLocks/>
          </p:cNvSpPr>
          <p:nvPr/>
        </p:nvSpPr>
        <p:spPr>
          <a:xfrm>
            <a:off x="595938" y="684448"/>
            <a:ext cx="10954626" cy="5481176"/>
          </a:xfrm>
          <a:prstGeom prst="roundRect">
            <a:avLst/>
          </a:prstGeom>
          <a:solidFill>
            <a:schemeClr val="bg2">
              <a:lumMod val="90000"/>
              <a:alpha val="9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DEC57B-41C1-BC1C-A012-1AFCE26841FB}"/>
              </a:ext>
            </a:extLst>
          </p:cNvPr>
          <p:cNvSpPr txBox="1"/>
          <p:nvPr/>
        </p:nvSpPr>
        <p:spPr>
          <a:xfrm>
            <a:off x="3286348" y="1020660"/>
            <a:ext cx="576548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100" dirty="0">
                <a:latin typeface="Comic Sans MS" panose="030F0702030302020204" pitchFamily="66" charset="0"/>
              </a:rPr>
              <a:t>CARA DAKWAH SUNAN GUNUNG JATI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100D74-EC4B-6DB0-DE03-BE40AFC8B569}"/>
              </a:ext>
            </a:extLst>
          </p:cNvPr>
          <p:cNvSpPr txBox="1"/>
          <p:nvPr/>
        </p:nvSpPr>
        <p:spPr>
          <a:xfrm>
            <a:off x="948645" y="1545770"/>
            <a:ext cx="10399671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2000" dirty="0" err="1">
                <a:latin typeface="+mj-lt"/>
              </a:rPr>
              <a:t>Dalam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dakwahnya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Sunan</a:t>
            </a:r>
            <a:r>
              <a:rPr lang="en-ID" sz="2000" dirty="0">
                <a:latin typeface="+mj-lt"/>
              </a:rPr>
              <a:t> Gunung </a:t>
            </a:r>
            <a:r>
              <a:rPr lang="en-ID" sz="2000" dirty="0" err="1">
                <a:latin typeface="+mj-lt"/>
              </a:rPr>
              <a:t>Jati</a:t>
            </a:r>
            <a:r>
              <a:rPr lang="en-ID" sz="2000" dirty="0">
                <a:latin typeface="+mj-lt"/>
              </a:rPr>
              <a:t> juga </a:t>
            </a:r>
            <a:r>
              <a:rPr lang="en-ID" sz="2000" dirty="0" err="1">
                <a:latin typeface="+mj-lt"/>
              </a:rPr>
              <a:t>menerapkan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akulturasi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budaya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dengan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nilai-nilai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kepercayaan</a:t>
            </a:r>
            <a:r>
              <a:rPr lang="en-ID" sz="2000" dirty="0">
                <a:latin typeface="+mj-lt"/>
              </a:rPr>
              <a:t> pada </a:t>
            </a:r>
            <a:r>
              <a:rPr lang="en-ID" sz="2000" dirty="0" err="1">
                <a:latin typeface="+mj-lt"/>
              </a:rPr>
              <a:t>saat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itu</a:t>
            </a:r>
            <a:r>
              <a:rPr lang="en-ID" sz="2000" dirty="0">
                <a:latin typeface="+mj-lt"/>
              </a:rPr>
              <a:t>. </a:t>
            </a:r>
            <a:r>
              <a:rPr lang="en-ID" sz="2000" dirty="0" err="1">
                <a:latin typeface="+mj-lt"/>
              </a:rPr>
              <a:t>Selain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itu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beliau</a:t>
            </a:r>
            <a:r>
              <a:rPr lang="en-ID" sz="2000" dirty="0">
                <a:latin typeface="+mj-lt"/>
              </a:rPr>
              <a:t> juga </a:t>
            </a:r>
            <a:r>
              <a:rPr lang="en-ID" sz="2000" dirty="0" err="1">
                <a:latin typeface="+mj-lt"/>
              </a:rPr>
              <a:t>tetap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menggunakan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metode</a:t>
            </a:r>
            <a:r>
              <a:rPr lang="en-ID" sz="2000" dirty="0">
                <a:latin typeface="+mj-lt"/>
              </a:rPr>
              <a:t> yang </a:t>
            </a:r>
            <a:r>
              <a:rPr lang="en-ID" sz="2000" dirty="0" err="1">
                <a:latin typeface="+mj-lt"/>
              </a:rPr>
              <a:t>erat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kaitannya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dengan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ajaran</a:t>
            </a:r>
            <a:r>
              <a:rPr lang="en-ID" sz="2000" dirty="0">
                <a:latin typeface="+mj-lt"/>
              </a:rPr>
              <a:t> agama Hindu dan Buddha yang juga </a:t>
            </a:r>
            <a:r>
              <a:rPr lang="en-ID" sz="2000" dirty="0" err="1">
                <a:latin typeface="+mj-lt"/>
              </a:rPr>
              <a:t>masih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cukup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banyak</a:t>
            </a:r>
            <a:r>
              <a:rPr lang="en-ID" sz="2000" dirty="0"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ID" sz="2000" dirty="0">
                <a:latin typeface="+mj-lt"/>
              </a:rPr>
              <a:t>Hal </a:t>
            </a:r>
            <a:r>
              <a:rPr lang="en-ID" sz="2000" dirty="0" err="1">
                <a:latin typeface="+mj-lt"/>
              </a:rPr>
              <a:t>tersebut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terbukti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saat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Suna</a:t>
            </a:r>
            <a:r>
              <a:rPr lang="en-ID" sz="2000" dirty="0">
                <a:latin typeface="+mj-lt"/>
              </a:rPr>
              <a:t> Gunung </a:t>
            </a:r>
            <a:r>
              <a:rPr lang="en-ID" sz="2000" dirty="0" err="1">
                <a:latin typeface="+mj-lt"/>
              </a:rPr>
              <a:t>Jati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berhasil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mengislamkan</a:t>
            </a:r>
            <a:r>
              <a:rPr lang="en-ID" sz="2000" dirty="0">
                <a:latin typeface="+mj-lt"/>
              </a:rPr>
              <a:t> orang-orang </a:t>
            </a:r>
            <a:r>
              <a:rPr lang="en-ID" sz="2000" dirty="0" err="1">
                <a:latin typeface="+mj-lt"/>
              </a:rPr>
              <a:t>melalui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pertunjukan</a:t>
            </a:r>
            <a:r>
              <a:rPr lang="en-ID" sz="2000" dirty="0">
                <a:latin typeface="+mj-lt"/>
              </a:rPr>
              <a:t> gamelan yang </a:t>
            </a:r>
            <a:r>
              <a:rPr lang="en-ID" sz="2000" dirty="0" err="1">
                <a:latin typeface="+mj-lt"/>
              </a:rPr>
              <a:t>beliau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mainkan</a:t>
            </a:r>
            <a:r>
              <a:rPr lang="en-ID" sz="2000" dirty="0">
                <a:latin typeface="+mj-lt"/>
              </a:rPr>
              <a:t>. Raden </a:t>
            </a:r>
            <a:r>
              <a:rPr lang="en-ID" sz="2000" dirty="0" err="1">
                <a:latin typeface="+mj-lt"/>
              </a:rPr>
              <a:t>Syarif</a:t>
            </a:r>
            <a:r>
              <a:rPr lang="en-ID" sz="2000" dirty="0">
                <a:latin typeface="+mj-lt"/>
              </a:rPr>
              <a:t> juga </a:t>
            </a:r>
            <a:r>
              <a:rPr lang="en-ID" sz="2000" dirty="0" err="1">
                <a:latin typeface="+mj-lt"/>
              </a:rPr>
              <a:t>mengajarkan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nilai</a:t>
            </a:r>
            <a:r>
              <a:rPr lang="en-ID" sz="2000" dirty="0">
                <a:latin typeface="+mj-lt"/>
              </a:rPr>
              <a:t> yang sangat </a:t>
            </a:r>
            <a:r>
              <a:rPr lang="en-ID" sz="2000" dirty="0" err="1">
                <a:latin typeface="+mj-lt"/>
              </a:rPr>
              <a:t>penting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yaitu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bersikap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toleransi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antar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sesama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umat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beragama</a:t>
            </a:r>
            <a:r>
              <a:rPr lang="en-ID" sz="2000" dirty="0">
                <a:latin typeface="+mj-lt"/>
              </a:rPr>
              <a:t>. Ada </a:t>
            </a:r>
            <a:r>
              <a:rPr lang="en-ID" sz="2000" dirty="0" err="1">
                <a:latin typeface="+mj-lt"/>
              </a:rPr>
              <a:t>sebuah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ajaaran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filosofi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kehidupan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beliau</a:t>
            </a:r>
            <a:r>
              <a:rPr lang="en-ID" sz="2000" dirty="0">
                <a:latin typeface="+mj-lt"/>
              </a:rPr>
              <a:t> yang </a:t>
            </a:r>
            <a:r>
              <a:rPr lang="en-ID" sz="2000" dirty="0" err="1">
                <a:latin typeface="+mj-lt"/>
              </a:rPr>
              <a:t>cukup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terkenal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yaitu</a:t>
            </a:r>
            <a:r>
              <a:rPr lang="en-ID" sz="2000" dirty="0">
                <a:latin typeface="+mj-lt"/>
              </a:rPr>
              <a:t> “</a:t>
            </a:r>
            <a:r>
              <a:rPr lang="en-ID" sz="2000" dirty="0" err="1">
                <a:latin typeface="+mj-lt"/>
              </a:rPr>
              <a:t>Ingsun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titip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tajug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lan</a:t>
            </a:r>
            <a:r>
              <a:rPr lang="en-ID" sz="2000" dirty="0">
                <a:latin typeface="+mj-lt"/>
              </a:rPr>
              <a:t> fakir miskin” yang </a:t>
            </a:r>
            <a:r>
              <a:rPr lang="en-ID" sz="2000" dirty="0" err="1">
                <a:latin typeface="+mj-lt"/>
              </a:rPr>
              <a:t>artinya</a:t>
            </a:r>
            <a:r>
              <a:rPr lang="en-ID" sz="2000" dirty="0">
                <a:latin typeface="+mj-lt"/>
              </a:rPr>
              <a:t> “</a:t>
            </a:r>
            <a:r>
              <a:rPr lang="en-ID" sz="2000" dirty="0" err="1">
                <a:latin typeface="+mj-lt"/>
              </a:rPr>
              <a:t>Masarakat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harus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selalu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menjaga</a:t>
            </a:r>
            <a:r>
              <a:rPr lang="en-ID" sz="2000" dirty="0">
                <a:latin typeface="+mj-lt"/>
              </a:rPr>
              <a:t> dan </a:t>
            </a:r>
            <a:r>
              <a:rPr lang="en-ID" sz="2000" dirty="0" err="1">
                <a:latin typeface="+mj-lt"/>
              </a:rPr>
              <a:t>memelihara</a:t>
            </a:r>
            <a:r>
              <a:rPr lang="en-ID" sz="2000" dirty="0">
                <a:latin typeface="+mj-lt"/>
              </a:rPr>
              <a:t> masjid, dan </a:t>
            </a:r>
            <a:r>
              <a:rPr lang="en-ID" sz="2000" dirty="0" err="1">
                <a:latin typeface="+mj-lt"/>
              </a:rPr>
              <a:t>tidak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boleh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melupakannya</a:t>
            </a:r>
            <a:r>
              <a:rPr lang="en-ID" sz="2000" dirty="0">
                <a:latin typeface="+mj-lt"/>
              </a:rPr>
              <a:t>. </a:t>
            </a:r>
            <a:r>
              <a:rPr lang="en-ID" sz="2000" dirty="0" err="1">
                <a:latin typeface="+mj-lt"/>
              </a:rPr>
              <a:t>Selain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itu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masyarakat</a:t>
            </a:r>
            <a:r>
              <a:rPr lang="en-ID" sz="2000" dirty="0">
                <a:latin typeface="+mj-lt"/>
              </a:rPr>
              <a:t> juga </a:t>
            </a:r>
            <a:r>
              <a:rPr lang="en-ID" sz="2000" dirty="0" err="1">
                <a:latin typeface="+mj-lt"/>
              </a:rPr>
              <a:t>harus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selalu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membantu</a:t>
            </a:r>
            <a:r>
              <a:rPr lang="en-ID" sz="2000" dirty="0">
                <a:latin typeface="+mj-lt"/>
              </a:rPr>
              <a:t> dan </a:t>
            </a:r>
            <a:r>
              <a:rPr lang="en-ID" sz="2000" dirty="0" err="1">
                <a:latin typeface="+mj-lt"/>
              </a:rPr>
              <a:t>memelihara</a:t>
            </a:r>
            <a:r>
              <a:rPr lang="en-ID" sz="2000" dirty="0">
                <a:latin typeface="+mj-lt"/>
              </a:rPr>
              <a:t> fakir miskin”.</a:t>
            </a:r>
          </a:p>
          <a:p>
            <a:pPr>
              <a:lnSpc>
                <a:spcPct val="150000"/>
              </a:lnSpc>
            </a:pPr>
            <a:endParaRPr lang="en-ID" sz="2000" dirty="0">
              <a:latin typeface="+mj-lt"/>
            </a:endParaRPr>
          </a:p>
        </p:txBody>
      </p:sp>
      <p:pic>
        <p:nvPicPr>
          <p:cNvPr id="2" name="Graphic 1" descr="Close outline">
            <a:hlinkClick r:id="rId10" action="ppaction://hlinksldjump"/>
            <a:extLst>
              <a:ext uri="{FF2B5EF4-FFF2-40B4-BE49-F238E27FC236}">
                <a16:creationId xmlns:a16="http://schemas.microsoft.com/office/drawing/2014/main" id="{60C6847D-7559-89B1-F8A1-95B400288B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09845" y="5546434"/>
            <a:ext cx="514778" cy="5147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1683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5D5CAE7-7D8A-ADA4-77A8-27C149A9B410}"/>
              </a:ext>
            </a:extLst>
          </p:cNvPr>
          <p:cNvSpPr>
            <a:spLocks/>
          </p:cNvSpPr>
          <p:nvPr/>
        </p:nvSpPr>
        <p:spPr>
          <a:xfrm>
            <a:off x="-15515" y="860365"/>
            <a:ext cx="12260241" cy="5137270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9C6D75-4D47-21EE-74DC-7788FBEEEA28}"/>
              </a:ext>
            </a:extLst>
          </p:cNvPr>
          <p:cNvSpPr/>
          <p:nvPr/>
        </p:nvSpPr>
        <p:spPr>
          <a:xfrm>
            <a:off x="-22747" y="-265021"/>
            <a:ext cx="12237493" cy="1132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4BC42B-6790-E943-5269-CB1AC554A73F}"/>
              </a:ext>
            </a:extLst>
          </p:cNvPr>
          <p:cNvSpPr/>
          <p:nvPr/>
        </p:nvSpPr>
        <p:spPr>
          <a:xfrm>
            <a:off x="-45495" y="6005014"/>
            <a:ext cx="12237493" cy="852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27D6B6-0A51-47C6-422E-27EDC1A479D9}"/>
              </a:ext>
            </a:extLst>
          </p:cNvPr>
          <p:cNvSpPr txBox="1"/>
          <p:nvPr/>
        </p:nvSpPr>
        <p:spPr>
          <a:xfrm flipH="1">
            <a:off x="8360331" y="6169896"/>
            <a:ext cx="3234523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 KELAS VIII SMP/MTs</a:t>
            </a:r>
            <a:endParaRPr lang="en-ID" sz="2800" dirty="0">
              <a:solidFill>
                <a:schemeClr val="bg2"/>
              </a:solidFill>
            </a:endParaRPr>
          </a:p>
        </p:txBody>
      </p:sp>
      <p:pic>
        <p:nvPicPr>
          <p:cNvPr id="22" name="Graphic 21" descr="Hamburger Menu Icon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25DD70C1-4E4E-A0DC-3F71-AD434965EE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172" y="73183"/>
            <a:ext cx="1663345" cy="852985"/>
          </a:xfrm>
          <a:prstGeom prst="rect">
            <a:avLst/>
          </a:prstGeom>
        </p:spPr>
      </p:pic>
      <p:pic>
        <p:nvPicPr>
          <p:cNvPr id="24" name="Graphic 23" descr="Information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3C2D195B-CBFA-CBC3-1086-7A5E160368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14774" y="219595"/>
            <a:ext cx="560159" cy="5601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292A1D-20CE-BCDE-AD88-CA6DD2BE63E1}"/>
              </a:ext>
            </a:extLst>
          </p:cNvPr>
          <p:cNvSpPr txBox="1"/>
          <p:nvPr/>
        </p:nvSpPr>
        <p:spPr>
          <a:xfrm flipH="1">
            <a:off x="1955096" y="957985"/>
            <a:ext cx="8236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mic Sans MS" panose="030F0702030302020204" pitchFamily="66" charset="0"/>
              </a:rPr>
              <a:t>PETUNJUK PENGERJAAN</a:t>
            </a:r>
            <a:endParaRPr lang="en-US" sz="2800" dirty="0">
              <a:latin typeface="Comic Sans MS" panose="030F07020303020202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F44DB3-250A-6EC2-6190-67FCF6CC0105}"/>
              </a:ext>
            </a:extLst>
          </p:cNvPr>
          <p:cNvSpPr txBox="1"/>
          <p:nvPr/>
        </p:nvSpPr>
        <p:spPr>
          <a:xfrm flipH="1">
            <a:off x="415172" y="1636931"/>
            <a:ext cx="1089960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+mj-lt"/>
              </a:rPr>
              <a:t>Jumlah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soal</a:t>
            </a:r>
            <a:r>
              <a:rPr lang="en-US" sz="2400" dirty="0">
                <a:latin typeface="+mj-lt"/>
              </a:rPr>
              <a:t>	: 10</a:t>
            </a:r>
          </a:p>
          <a:p>
            <a:r>
              <a:rPr lang="en-US" sz="2400" dirty="0" err="1">
                <a:latin typeface="+mj-lt"/>
              </a:rPr>
              <a:t>Jenis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soal</a:t>
            </a:r>
            <a:r>
              <a:rPr lang="en-US" sz="2400" dirty="0">
                <a:latin typeface="+mj-lt"/>
              </a:rPr>
              <a:t>	: </a:t>
            </a:r>
            <a:r>
              <a:rPr lang="en-US" sz="2400" dirty="0" err="1">
                <a:latin typeface="+mj-lt"/>
              </a:rPr>
              <a:t>Pilihan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Berganda</a:t>
            </a:r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  <a:p>
            <a:r>
              <a:rPr lang="en-US" sz="2400" dirty="0" err="1">
                <a:latin typeface="+mj-lt"/>
              </a:rPr>
              <a:t>Keterangan</a:t>
            </a:r>
            <a:r>
              <a:rPr lang="en-US" sz="2400" dirty="0">
                <a:latin typeface="+mj-lt"/>
              </a:rPr>
              <a:t> : </a:t>
            </a:r>
          </a:p>
          <a:p>
            <a:pPr marL="457200" indent="-457200">
              <a:buAutoNum type="arabicPeriod"/>
            </a:pPr>
            <a:r>
              <a:rPr lang="en-US" sz="2400" dirty="0" err="1">
                <a:latin typeface="+mj-lt"/>
              </a:rPr>
              <a:t>Pilihlah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jawaban</a:t>
            </a:r>
            <a:r>
              <a:rPr lang="en-US" sz="2400" dirty="0">
                <a:latin typeface="+mj-lt"/>
              </a:rPr>
              <a:t> yang </a:t>
            </a:r>
            <a:r>
              <a:rPr lang="en-US" sz="2400" dirty="0" err="1">
                <a:latin typeface="+mj-lt"/>
              </a:rPr>
              <a:t>tepat</a:t>
            </a:r>
            <a:r>
              <a:rPr lang="en-US" sz="2400" dirty="0">
                <a:latin typeface="+mj-lt"/>
              </a:rPr>
              <a:t> di </a:t>
            </a:r>
            <a:r>
              <a:rPr lang="en-US" sz="2400" dirty="0" err="1">
                <a:latin typeface="+mj-lt"/>
              </a:rPr>
              <a:t>antara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jawaban</a:t>
            </a:r>
            <a:r>
              <a:rPr lang="en-US" sz="2400" dirty="0">
                <a:latin typeface="+mj-lt"/>
              </a:rPr>
              <a:t> yang </a:t>
            </a:r>
            <a:r>
              <a:rPr lang="en-US" sz="2400" dirty="0" err="1">
                <a:latin typeface="+mj-lt"/>
              </a:rPr>
              <a:t>ada</a:t>
            </a:r>
            <a:endParaRPr lang="en-US" sz="2400" dirty="0">
              <a:latin typeface="+mj-lt"/>
            </a:endParaRPr>
          </a:p>
          <a:p>
            <a:pPr marL="457200" indent="-457200">
              <a:buAutoNum type="arabicPeriod"/>
            </a:pPr>
            <a:r>
              <a:rPr lang="en-US" sz="2400" dirty="0" err="1">
                <a:latin typeface="+mj-lt"/>
              </a:rPr>
              <a:t>Silakan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pilih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jawaban</a:t>
            </a:r>
            <a:r>
              <a:rPr lang="en-US" sz="2400" dirty="0">
                <a:latin typeface="+mj-lt"/>
              </a:rPr>
              <a:t> yang </a:t>
            </a:r>
            <a:r>
              <a:rPr lang="en-US" sz="2400" dirty="0" err="1">
                <a:latin typeface="+mj-lt"/>
              </a:rPr>
              <a:t>tepat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menurut</a:t>
            </a:r>
            <a:r>
              <a:rPr lang="en-US" sz="2400" dirty="0">
                <a:latin typeface="+mj-lt"/>
              </a:rPr>
              <a:t> Anda!</a:t>
            </a:r>
          </a:p>
          <a:p>
            <a:pPr marL="457200" indent="-457200">
              <a:buAutoNum type="arabicPeriod"/>
            </a:pPr>
            <a:r>
              <a:rPr lang="en-US" sz="2400" dirty="0" err="1">
                <a:latin typeface="+mj-lt"/>
              </a:rPr>
              <a:t>Soal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kuiz</a:t>
            </a:r>
            <a:r>
              <a:rPr lang="en-US" sz="2400" dirty="0">
                <a:latin typeface="+mj-lt"/>
              </a:rPr>
              <a:t>! </a:t>
            </a:r>
            <a:r>
              <a:rPr lang="en-US" sz="2400" dirty="0" err="1">
                <a:latin typeface="+mj-lt"/>
              </a:rPr>
              <a:t>dapat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dikerjakan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lebih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dari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satu</a:t>
            </a:r>
            <a:r>
              <a:rPr lang="en-US" sz="2400" dirty="0">
                <a:latin typeface="+mj-lt"/>
              </a:rPr>
              <a:t> kali</a:t>
            </a:r>
          </a:p>
          <a:p>
            <a:pPr marL="457200" indent="-457200">
              <a:buAutoNum type="arabicPeriod"/>
            </a:pPr>
            <a:r>
              <a:rPr lang="en-US" sz="2400" dirty="0" err="1">
                <a:latin typeface="+mj-lt"/>
              </a:rPr>
              <a:t>Setelah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masuk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ke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sesi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kuiz</a:t>
            </a:r>
            <a:r>
              <a:rPr lang="en-US" sz="2400" dirty="0">
                <a:latin typeface="+mj-lt"/>
              </a:rPr>
              <a:t>! Anda </a:t>
            </a:r>
            <a:r>
              <a:rPr lang="en-US" sz="2400" dirty="0" err="1">
                <a:latin typeface="+mj-lt"/>
              </a:rPr>
              <a:t>tidak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dapat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kembali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ke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halaman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utama</a:t>
            </a:r>
            <a:endParaRPr lang="en-US" sz="2400" dirty="0">
              <a:latin typeface="+mj-lt"/>
            </a:endParaRPr>
          </a:p>
        </p:txBody>
      </p:sp>
      <p:sp>
        <p:nvSpPr>
          <p:cNvPr id="9" name="Rectangle: Rounded Corners 8">
            <a:hlinkClick r:id="rId10"/>
            <a:extLst>
              <a:ext uri="{FF2B5EF4-FFF2-40B4-BE49-F238E27FC236}">
                <a16:creationId xmlns:a16="http://schemas.microsoft.com/office/drawing/2014/main" id="{4EAE2C79-7CC6-1393-A719-8303032AF2D3}"/>
              </a:ext>
            </a:extLst>
          </p:cNvPr>
          <p:cNvSpPr/>
          <p:nvPr/>
        </p:nvSpPr>
        <p:spPr>
          <a:xfrm>
            <a:off x="4804601" y="4972268"/>
            <a:ext cx="2784142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0" name="TextBox 9">
            <a:hlinkClick r:id="rId10"/>
            <a:extLst>
              <a:ext uri="{FF2B5EF4-FFF2-40B4-BE49-F238E27FC236}">
                <a16:creationId xmlns:a16="http://schemas.microsoft.com/office/drawing/2014/main" id="{3769A832-1BFD-8114-AF4E-FFD86577FB3C}"/>
              </a:ext>
            </a:extLst>
          </p:cNvPr>
          <p:cNvSpPr txBox="1"/>
          <p:nvPr/>
        </p:nvSpPr>
        <p:spPr>
          <a:xfrm flipH="1">
            <a:off x="2078517" y="5082629"/>
            <a:ext cx="8236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omic Sans MS" panose="030F0702030302020204" pitchFamily="66" charset="0"/>
              </a:rPr>
              <a:t>KERJAKAN</a:t>
            </a:r>
            <a:endParaRPr lang="en-US" sz="2800" dirty="0">
              <a:latin typeface="Comic Sans MS" panose="030F0702030302020204" pitchFamily="66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522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BE7008D-5819-2219-8452-9177A77D6C6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5515" y="860365"/>
            <a:ext cx="12260241" cy="5137270"/>
          </a:xfrm>
          <a:prstGeom prst="rect">
            <a:avLst/>
          </a:prstGeom>
          <a:solidFill>
            <a:schemeClr val="accent5">
              <a:lumMod val="40000"/>
              <a:lumOff val="60000"/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9C6D75-4D47-21EE-74DC-7788FBEEEA28}"/>
              </a:ext>
            </a:extLst>
          </p:cNvPr>
          <p:cNvSpPr/>
          <p:nvPr/>
        </p:nvSpPr>
        <p:spPr>
          <a:xfrm>
            <a:off x="-22747" y="-265021"/>
            <a:ext cx="12237493" cy="1132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4BC42B-6790-E943-5269-CB1AC554A73F}"/>
              </a:ext>
            </a:extLst>
          </p:cNvPr>
          <p:cNvSpPr/>
          <p:nvPr/>
        </p:nvSpPr>
        <p:spPr>
          <a:xfrm>
            <a:off x="-45495" y="6005014"/>
            <a:ext cx="12237493" cy="852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48FD7-ADE5-F2C4-E773-2D84E2DC823C}"/>
              </a:ext>
            </a:extLst>
          </p:cNvPr>
          <p:cNvSpPr txBox="1"/>
          <p:nvPr/>
        </p:nvSpPr>
        <p:spPr>
          <a:xfrm flipH="1">
            <a:off x="1955095" y="1032626"/>
            <a:ext cx="82363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Comic Sans MS" panose="030F0702030302020204" pitchFamily="66" charset="0"/>
              </a:rPr>
              <a:t>MEDIA PEMBELAJARAN INTERAKTIF</a:t>
            </a:r>
            <a:endParaRPr lang="en-US" sz="3000" dirty="0">
              <a:latin typeface="Comic Sans MS" panose="030F0702030302020204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27D6B6-0A51-47C6-422E-27EDC1A479D9}"/>
              </a:ext>
            </a:extLst>
          </p:cNvPr>
          <p:cNvSpPr txBox="1"/>
          <p:nvPr/>
        </p:nvSpPr>
        <p:spPr>
          <a:xfrm flipH="1">
            <a:off x="8360331" y="6169896"/>
            <a:ext cx="3234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 KELAS VIII SMP/MTs</a:t>
            </a:r>
            <a:endParaRPr lang="en-ID" sz="28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04B116-16E4-BD86-BCC5-FF7B963B7233}"/>
              </a:ext>
            </a:extLst>
          </p:cNvPr>
          <p:cNvSpPr txBox="1"/>
          <p:nvPr/>
        </p:nvSpPr>
        <p:spPr>
          <a:xfrm flipH="1">
            <a:off x="4014173" y="1811040"/>
            <a:ext cx="4118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Comic Sans MS" panose="030F0702030302020204" pitchFamily="66" charset="0"/>
              </a:rPr>
              <a:t>WALI SANGA</a:t>
            </a:r>
            <a:endParaRPr lang="en-US" sz="3600" dirty="0">
              <a:latin typeface="Comic Sans MS" panose="030F0702030302020204" pitchFamily="66" charset="0"/>
            </a:endParaRPr>
          </a:p>
        </p:txBody>
      </p:sp>
      <p:pic>
        <p:nvPicPr>
          <p:cNvPr id="1026" name="Picture 2" descr="Lihat gambar sumber">
            <a:extLst>
              <a:ext uri="{FF2B5EF4-FFF2-40B4-BE49-F238E27FC236}">
                <a16:creationId xmlns:a16="http://schemas.microsoft.com/office/drawing/2014/main" id="{6B9E865A-F250-3025-6144-2EB2916FB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520" y="2888527"/>
            <a:ext cx="1443848" cy="146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1EDD147-86BF-85FC-A162-4F6FDA1B07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276" t="35825" r="26231" b="26451"/>
          <a:stretch/>
        </p:blipFill>
        <p:spPr>
          <a:xfrm>
            <a:off x="6073250" y="2841641"/>
            <a:ext cx="1579814" cy="155898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F06551C-567F-F553-EBB6-B839204CD199}"/>
              </a:ext>
            </a:extLst>
          </p:cNvPr>
          <p:cNvSpPr txBox="1"/>
          <p:nvPr/>
        </p:nvSpPr>
        <p:spPr>
          <a:xfrm flipH="1">
            <a:off x="1656795" y="5057323"/>
            <a:ext cx="9124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>
                <a:latin typeface="+mj-lt"/>
              </a:rPr>
              <a:t>Silakan</a:t>
            </a:r>
            <a:r>
              <a:rPr lang="en-US" sz="2000" i="1" dirty="0">
                <a:latin typeface="+mj-lt"/>
              </a:rPr>
              <a:t> </a:t>
            </a:r>
            <a:r>
              <a:rPr lang="en-US" sz="2000" i="1" dirty="0" err="1">
                <a:latin typeface="+mj-lt"/>
              </a:rPr>
              <a:t>gunakan</a:t>
            </a:r>
            <a:r>
              <a:rPr lang="en-US" sz="2000" i="1" dirty="0">
                <a:latin typeface="+mj-lt"/>
              </a:rPr>
              <a:t> </a:t>
            </a:r>
            <a:r>
              <a:rPr lang="en-US" sz="2000" i="1" dirty="0" err="1">
                <a:latin typeface="+mj-lt"/>
              </a:rPr>
              <a:t>tombol</a:t>
            </a:r>
            <a:r>
              <a:rPr lang="en-US" sz="2000" i="1" dirty="0">
                <a:latin typeface="+mj-lt"/>
              </a:rPr>
              <a:t> di </a:t>
            </a:r>
            <a:r>
              <a:rPr lang="en-US" sz="2000" i="1" dirty="0" err="1">
                <a:latin typeface="+mj-lt"/>
              </a:rPr>
              <a:t>ujung</a:t>
            </a:r>
            <a:r>
              <a:rPr lang="en-US" sz="2000" i="1" dirty="0">
                <a:latin typeface="+mj-lt"/>
              </a:rPr>
              <a:t> </a:t>
            </a:r>
            <a:r>
              <a:rPr lang="en-US" sz="2000" i="1" dirty="0" err="1">
                <a:latin typeface="+mj-lt"/>
              </a:rPr>
              <a:t>kiri</a:t>
            </a:r>
            <a:r>
              <a:rPr lang="en-US" sz="2000" i="1" dirty="0">
                <a:latin typeface="+mj-lt"/>
              </a:rPr>
              <a:t> </a:t>
            </a:r>
            <a:r>
              <a:rPr lang="en-US" sz="2000" i="1" dirty="0" err="1">
                <a:latin typeface="+mj-lt"/>
              </a:rPr>
              <a:t>atas</a:t>
            </a:r>
            <a:r>
              <a:rPr lang="en-US" sz="2000" i="1" dirty="0">
                <a:latin typeface="+mj-lt"/>
              </a:rPr>
              <a:t> </a:t>
            </a:r>
            <a:r>
              <a:rPr lang="en-US" sz="2000" i="1" dirty="0" err="1">
                <a:latin typeface="+mj-lt"/>
              </a:rPr>
              <a:t>untuk</a:t>
            </a:r>
            <a:r>
              <a:rPr lang="en-US" sz="2000" i="1" dirty="0">
                <a:latin typeface="+mj-lt"/>
              </a:rPr>
              <a:t> </a:t>
            </a:r>
            <a:r>
              <a:rPr lang="en-US" sz="2000" i="1" dirty="0" err="1">
                <a:latin typeface="+mj-lt"/>
              </a:rPr>
              <a:t>menelusuri</a:t>
            </a:r>
            <a:r>
              <a:rPr lang="en-US" sz="2000" i="1" dirty="0">
                <a:latin typeface="+mj-lt"/>
              </a:rPr>
              <a:t> </a:t>
            </a:r>
            <a:r>
              <a:rPr lang="en-US" sz="2000" i="1" dirty="0" err="1">
                <a:latin typeface="+mj-lt"/>
              </a:rPr>
              <a:t>aplikasi</a:t>
            </a:r>
            <a:endParaRPr lang="en-US" sz="2400" i="1" dirty="0">
              <a:latin typeface="+mj-lt"/>
            </a:endParaRPr>
          </a:p>
        </p:txBody>
      </p:sp>
      <p:pic>
        <p:nvPicPr>
          <p:cNvPr id="22" name="Graphic 21" descr="Hamburger Menu Icon with solid fill">
            <a:extLst>
              <a:ext uri="{FF2B5EF4-FFF2-40B4-BE49-F238E27FC236}">
                <a16:creationId xmlns:a16="http://schemas.microsoft.com/office/drawing/2014/main" id="{25DD70C1-4E4E-A0DC-3F71-AD434965EE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5172" y="73183"/>
            <a:ext cx="1663345" cy="852985"/>
          </a:xfrm>
          <a:prstGeom prst="rect">
            <a:avLst/>
          </a:prstGeom>
        </p:spPr>
      </p:pic>
      <p:pic>
        <p:nvPicPr>
          <p:cNvPr id="24" name="Graphic 23" descr="Information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3C2D195B-CBFA-CBC3-1086-7A5E160368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14774" y="219595"/>
            <a:ext cx="560159" cy="560159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8D16867-8150-EC29-7058-EBDAD52EE8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10194" y="-445136"/>
            <a:ext cx="13203123" cy="7642746"/>
          </a:xfrm>
          <a:prstGeom prst="roundRect">
            <a:avLst/>
          </a:prstGeom>
          <a:solidFill>
            <a:schemeClr val="tx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DB6D76-17EC-4F5C-33DD-9AAC696201CB}"/>
              </a:ext>
            </a:extLst>
          </p:cNvPr>
          <p:cNvSpPr>
            <a:spLocks/>
          </p:cNvSpPr>
          <p:nvPr/>
        </p:nvSpPr>
        <p:spPr>
          <a:xfrm>
            <a:off x="1586457" y="1060009"/>
            <a:ext cx="9124936" cy="34571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48D701-E8C8-C7D3-45AE-89F901386C1A}"/>
              </a:ext>
            </a:extLst>
          </p:cNvPr>
          <p:cNvCxnSpPr/>
          <p:nvPr/>
        </p:nvCxnSpPr>
        <p:spPr>
          <a:xfrm>
            <a:off x="3243461" y="1811039"/>
            <a:ext cx="5742288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8510287-5A4A-6655-A4D0-577F2955948A}"/>
              </a:ext>
            </a:extLst>
          </p:cNvPr>
          <p:cNvSpPr txBox="1"/>
          <p:nvPr/>
        </p:nvSpPr>
        <p:spPr>
          <a:xfrm flipH="1">
            <a:off x="4415279" y="1297184"/>
            <a:ext cx="30145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mic Sans MS" panose="030F0702030302020204" pitchFamily="66" charset="0"/>
              </a:rPr>
              <a:t>- KATEGORI -</a:t>
            </a:r>
          </a:p>
        </p:txBody>
      </p:sp>
      <p:pic>
        <p:nvPicPr>
          <p:cNvPr id="18" name="Graphic 17" descr="Books with solid fill">
            <a:hlinkClick r:id="rId11" action="ppaction://hlinksldjump"/>
            <a:extLst>
              <a:ext uri="{FF2B5EF4-FFF2-40B4-BE49-F238E27FC236}">
                <a16:creationId xmlns:a16="http://schemas.microsoft.com/office/drawing/2014/main" id="{B231607F-BB41-2FE4-8EAA-87D8D2881E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460878" y="2309008"/>
            <a:ext cx="484071" cy="470931"/>
          </a:xfrm>
          <a:prstGeom prst="rect">
            <a:avLst/>
          </a:prstGeom>
        </p:spPr>
      </p:pic>
      <p:sp>
        <p:nvSpPr>
          <p:cNvPr id="21" name="TextBox 20">
            <a:hlinkClick r:id="rId11" action="ppaction://hlinksldjump"/>
            <a:extLst>
              <a:ext uri="{FF2B5EF4-FFF2-40B4-BE49-F238E27FC236}">
                <a16:creationId xmlns:a16="http://schemas.microsoft.com/office/drawing/2014/main" id="{B6221B51-0893-06FC-69D4-DC39EB4A9595}"/>
              </a:ext>
            </a:extLst>
          </p:cNvPr>
          <p:cNvSpPr txBox="1"/>
          <p:nvPr/>
        </p:nvSpPr>
        <p:spPr>
          <a:xfrm flipH="1">
            <a:off x="2606528" y="2321293"/>
            <a:ext cx="21001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err="1">
                <a:latin typeface="Comic Sans MS" panose="030F0702030302020204" pitchFamily="66" charset="0"/>
              </a:rPr>
              <a:t>Materi</a:t>
            </a:r>
            <a:r>
              <a:rPr lang="en-US" sz="2200" dirty="0">
                <a:latin typeface="Comic Sans MS" panose="030F0702030302020204" pitchFamily="66" charset="0"/>
              </a:rPr>
              <a:t> </a:t>
            </a:r>
          </a:p>
        </p:txBody>
      </p:sp>
      <p:pic>
        <p:nvPicPr>
          <p:cNvPr id="27" name="Graphic 26" descr="Clapper board with solid fill">
            <a:hlinkClick r:id="rId14" action="ppaction://hlinksldjump"/>
            <a:extLst>
              <a:ext uri="{FF2B5EF4-FFF2-40B4-BE49-F238E27FC236}">
                <a16:creationId xmlns:a16="http://schemas.microsoft.com/office/drawing/2014/main" id="{CDC44A78-909C-C756-8A95-29F1FEC0552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148925" y="2236426"/>
            <a:ext cx="484071" cy="484071"/>
          </a:xfrm>
          <a:prstGeom prst="rect">
            <a:avLst/>
          </a:prstGeom>
        </p:spPr>
      </p:pic>
      <p:sp>
        <p:nvSpPr>
          <p:cNvPr id="28" name="TextBox 27">
            <a:hlinkClick r:id="rId14" action="ppaction://hlinksldjump"/>
            <a:extLst>
              <a:ext uri="{FF2B5EF4-FFF2-40B4-BE49-F238E27FC236}">
                <a16:creationId xmlns:a16="http://schemas.microsoft.com/office/drawing/2014/main" id="{8428D245-2DDF-80BC-1018-5345D90FE3A9}"/>
              </a:ext>
            </a:extLst>
          </p:cNvPr>
          <p:cNvSpPr txBox="1"/>
          <p:nvPr/>
        </p:nvSpPr>
        <p:spPr>
          <a:xfrm flipH="1">
            <a:off x="6315202" y="2277899"/>
            <a:ext cx="33303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mic Sans MS" panose="030F0702030302020204" pitchFamily="66" charset="0"/>
              </a:rPr>
              <a:t>Video </a:t>
            </a:r>
            <a:r>
              <a:rPr lang="en-US" sz="2200" dirty="0" err="1">
                <a:latin typeface="Comic Sans MS" panose="030F0702030302020204" pitchFamily="66" charset="0"/>
              </a:rPr>
              <a:t>Pembelajaran</a:t>
            </a:r>
            <a:r>
              <a:rPr lang="en-US" sz="2200" dirty="0">
                <a:latin typeface="Comic Sans MS" panose="030F0702030302020204" pitchFamily="66" charset="0"/>
              </a:rPr>
              <a:t> </a:t>
            </a:r>
          </a:p>
        </p:txBody>
      </p:sp>
      <p:pic>
        <p:nvPicPr>
          <p:cNvPr id="30" name="Graphic 29" descr="List with solid fill">
            <a:hlinkClick r:id="rId17" action="ppaction://hlinksldjump"/>
            <a:extLst>
              <a:ext uri="{FF2B5EF4-FFF2-40B4-BE49-F238E27FC236}">
                <a16:creationId xmlns:a16="http://schemas.microsoft.com/office/drawing/2014/main" id="{A48D5664-70DB-EBA1-EBF2-040BE1C590E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60878" y="3415296"/>
            <a:ext cx="559390" cy="559390"/>
          </a:xfrm>
          <a:prstGeom prst="rect">
            <a:avLst/>
          </a:prstGeom>
        </p:spPr>
      </p:pic>
      <p:sp>
        <p:nvSpPr>
          <p:cNvPr id="31" name="TextBox 30">
            <a:hlinkClick r:id="rId17" action="ppaction://hlinksldjump"/>
            <a:extLst>
              <a:ext uri="{FF2B5EF4-FFF2-40B4-BE49-F238E27FC236}">
                <a16:creationId xmlns:a16="http://schemas.microsoft.com/office/drawing/2014/main" id="{C72ECC7F-169C-D0A3-F6A2-2994117E8634}"/>
              </a:ext>
            </a:extLst>
          </p:cNvPr>
          <p:cNvSpPr txBox="1"/>
          <p:nvPr/>
        </p:nvSpPr>
        <p:spPr>
          <a:xfrm flipH="1">
            <a:off x="2844279" y="3497614"/>
            <a:ext cx="1405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omic Sans MS" panose="030F0702030302020204" pitchFamily="66" charset="0"/>
              </a:rPr>
              <a:t>Quiz!</a:t>
            </a:r>
          </a:p>
        </p:txBody>
      </p:sp>
      <p:pic>
        <p:nvPicPr>
          <p:cNvPr id="8" name="Graphic 7" descr="Close outline">
            <a:hlinkClick r:id="rId20" action="ppaction://hlinksldjump"/>
            <a:extLst>
              <a:ext uri="{FF2B5EF4-FFF2-40B4-BE49-F238E27FC236}">
                <a16:creationId xmlns:a16="http://schemas.microsoft.com/office/drawing/2014/main" id="{E67A7625-2D65-85D4-2251-5877D0FC2E4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145473" y="1199083"/>
            <a:ext cx="440067" cy="440067"/>
          </a:xfrm>
          <a:prstGeom prst="rect">
            <a:avLst/>
          </a:prstGeom>
        </p:spPr>
      </p:pic>
      <p:pic>
        <p:nvPicPr>
          <p:cNvPr id="11" name="Graphic 10" descr="Torch with solid fill">
            <a:hlinkClick r:id="rId23" action="ppaction://hlinksldjump"/>
            <a:extLst>
              <a:ext uri="{FF2B5EF4-FFF2-40B4-BE49-F238E27FC236}">
                <a16:creationId xmlns:a16="http://schemas.microsoft.com/office/drawing/2014/main" id="{74F529B4-DD34-B1D7-A02C-DFFB4C2FDFE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95999" y="3324778"/>
            <a:ext cx="614083" cy="603723"/>
          </a:xfrm>
          <a:prstGeom prst="rect">
            <a:avLst/>
          </a:prstGeom>
        </p:spPr>
      </p:pic>
      <p:sp>
        <p:nvSpPr>
          <p:cNvPr id="13" name="TextBox 12">
            <a:hlinkClick r:id="rId23" action="ppaction://hlinksldjump"/>
            <a:extLst>
              <a:ext uri="{FF2B5EF4-FFF2-40B4-BE49-F238E27FC236}">
                <a16:creationId xmlns:a16="http://schemas.microsoft.com/office/drawing/2014/main" id="{4B22A56D-C884-4462-B2B2-5783E3334A6D}"/>
              </a:ext>
            </a:extLst>
          </p:cNvPr>
          <p:cNvSpPr txBox="1"/>
          <p:nvPr/>
        </p:nvSpPr>
        <p:spPr>
          <a:xfrm flipH="1">
            <a:off x="6317673" y="3451929"/>
            <a:ext cx="34035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err="1">
                <a:latin typeface="Comic Sans MS" panose="030F0702030302020204" pitchFamily="66" charset="0"/>
              </a:rPr>
              <a:t>Tujuan</a:t>
            </a:r>
            <a:r>
              <a:rPr lang="en-US" sz="2200" dirty="0">
                <a:latin typeface="Comic Sans MS" panose="030F0702030302020204" pitchFamily="66" charset="0"/>
              </a:rPr>
              <a:t> </a:t>
            </a:r>
            <a:r>
              <a:rPr lang="en-US" sz="2200" dirty="0" err="1">
                <a:latin typeface="Comic Sans MS" panose="030F0702030302020204" pitchFamily="66" charset="0"/>
              </a:rPr>
              <a:t>Pembelajaran</a:t>
            </a:r>
            <a:endParaRPr lang="en-US" sz="2200" dirty="0">
              <a:latin typeface="Comic Sans MS" panose="030F0702030302020204" pitchFamily="66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8070320"/>
      </p:ext>
    </p:extLst>
  </p:cSld>
  <p:clrMapOvr>
    <a:masterClrMapping/>
  </p:clrMapOvr>
  <p:transition spd="slow" advClick="0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469585-AFED-E568-D9AF-2C6A1B592DD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5515" y="860365"/>
            <a:ext cx="12260241" cy="5137270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9C6D75-4D47-21EE-74DC-7788FBEEEA28}"/>
              </a:ext>
            </a:extLst>
          </p:cNvPr>
          <p:cNvSpPr/>
          <p:nvPr/>
        </p:nvSpPr>
        <p:spPr>
          <a:xfrm>
            <a:off x="-22747" y="-265021"/>
            <a:ext cx="12237493" cy="1132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4BC42B-6790-E943-5269-CB1AC554A73F}"/>
              </a:ext>
            </a:extLst>
          </p:cNvPr>
          <p:cNvSpPr/>
          <p:nvPr/>
        </p:nvSpPr>
        <p:spPr>
          <a:xfrm>
            <a:off x="-45495" y="6005014"/>
            <a:ext cx="12237493" cy="852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27D6B6-0A51-47C6-422E-27EDC1A479D9}"/>
              </a:ext>
            </a:extLst>
          </p:cNvPr>
          <p:cNvSpPr txBox="1"/>
          <p:nvPr/>
        </p:nvSpPr>
        <p:spPr>
          <a:xfrm flipH="1">
            <a:off x="8360331" y="6169896"/>
            <a:ext cx="3234523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KELAS VIII SMP/MTs</a:t>
            </a:r>
            <a:endParaRPr lang="en-ID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2" name="Graphic 21" descr="Hamburger Menu Icon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25DD70C1-4E4E-A0DC-3F71-AD434965EE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172" y="73183"/>
            <a:ext cx="1663345" cy="852985"/>
          </a:xfrm>
          <a:prstGeom prst="rect">
            <a:avLst/>
          </a:prstGeom>
        </p:spPr>
      </p:pic>
      <p:pic>
        <p:nvPicPr>
          <p:cNvPr id="24" name="Graphic 23" descr="Information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3C2D195B-CBFA-CBC3-1086-7A5E160368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14774" y="219595"/>
            <a:ext cx="560159" cy="5601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9F49CC-3A17-6612-4DA1-DD9BF60C3144}"/>
              </a:ext>
            </a:extLst>
          </p:cNvPr>
          <p:cNvSpPr txBox="1"/>
          <p:nvPr/>
        </p:nvSpPr>
        <p:spPr>
          <a:xfrm flipH="1">
            <a:off x="2470676" y="1108782"/>
            <a:ext cx="6708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- TUJUAN PEMBELAJARAN 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905C7A-7121-DC90-8A42-3468A3F05BD9}"/>
              </a:ext>
            </a:extLst>
          </p:cNvPr>
          <p:cNvSpPr txBox="1"/>
          <p:nvPr/>
        </p:nvSpPr>
        <p:spPr>
          <a:xfrm flipH="1">
            <a:off x="302101" y="1883137"/>
            <a:ext cx="99225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mic Sans MS" panose="030F0702030302020204" pitchFamily="66" charset="0"/>
              </a:rPr>
              <a:t>INDIKATOR</a:t>
            </a:r>
          </a:p>
          <a:p>
            <a:pPr marL="342900" indent="-342900">
              <a:buAutoNum type="arabicPeriod"/>
            </a:pPr>
            <a:r>
              <a:rPr lang="en-US" sz="2000" dirty="0" err="1">
                <a:latin typeface="Comic Sans MS" panose="030F0702030302020204" pitchFamily="66" charset="0"/>
              </a:rPr>
              <a:t>Mendeskripsikan</a:t>
            </a:r>
            <a:r>
              <a:rPr lang="en-US" sz="2000" dirty="0"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latin typeface="Comic Sans MS" panose="030F0702030302020204" pitchFamily="66" charset="0"/>
              </a:rPr>
              <a:t>proeses</a:t>
            </a:r>
            <a:r>
              <a:rPr lang="en-US" sz="2000" dirty="0"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latin typeface="Comic Sans MS" panose="030F0702030302020204" pitchFamily="66" charset="0"/>
              </a:rPr>
              <a:t>masuk</a:t>
            </a:r>
            <a:r>
              <a:rPr lang="en-US" sz="2000" dirty="0">
                <a:latin typeface="Comic Sans MS" panose="030F0702030302020204" pitchFamily="66" charset="0"/>
              </a:rPr>
              <a:t> dan </a:t>
            </a:r>
            <a:r>
              <a:rPr lang="en-US" sz="2000" dirty="0" err="1">
                <a:latin typeface="Comic Sans MS" panose="030F0702030302020204" pitchFamily="66" charset="0"/>
              </a:rPr>
              <a:t>berkembangnya</a:t>
            </a:r>
            <a:r>
              <a:rPr lang="en-US" sz="2000" dirty="0">
                <a:latin typeface="Comic Sans MS" panose="030F0702030302020204" pitchFamily="66" charset="0"/>
              </a:rPr>
              <a:t> agama Islam di Indonesia</a:t>
            </a:r>
          </a:p>
          <a:p>
            <a:pPr marL="342900" indent="-342900">
              <a:buAutoNum type="arabicPeriod"/>
            </a:pPr>
            <a:r>
              <a:rPr lang="en-US" sz="2000" dirty="0" err="1">
                <a:latin typeface="Comic Sans MS" panose="030F0702030302020204" pitchFamily="66" charset="0"/>
              </a:rPr>
              <a:t>Mendeskripsikan</a:t>
            </a:r>
            <a:r>
              <a:rPr lang="en-US" sz="2000" dirty="0"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latin typeface="Comic Sans MS" panose="030F0702030302020204" pitchFamily="66" charset="0"/>
              </a:rPr>
              <a:t>saluran-saluran</a:t>
            </a:r>
            <a:r>
              <a:rPr lang="en-US" sz="2000" dirty="0"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latin typeface="Comic Sans MS" panose="030F0702030302020204" pitchFamily="66" charset="0"/>
              </a:rPr>
              <a:t>islamisasi</a:t>
            </a:r>
            <a:r>
              <a:rPr lang="en-US" sz="2000" dirty="0">
                <a:latin typeface="Comic Sans MS" panose="030F0702030302020204" pitchFamily="66" charset="0"/>
              </a:rPr>
              <a:t> di Indonesia</a:t>
            </a:r>
          </a:p>
          <a:p>
            <a:pPr marL="342900" indent="-342900">
              <a:buAutoNum type="arabicPeriod"/>
            </a:pPr>
            <a:r>
              <a:rPr lang="en-US" sz="2000" dirty="0" err="1">
                <a:latin typeface="Comic Sans MS" panose="030F0702030302020204" pitchFamily="66" charset="0"/>
              </a:rPr>
              <a:t>Menjelaskan</a:t>
            </a:r>
            <a:r>
              <a:rPr lang="en-US" sz="2000" dirty="0"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latin typeface="Comic Sans MS" panose="030F0702030302020204" pitchFamily="66" charset="0"/>
              </a:rPr>
              <a:t>cara</a:t>
            </a:r>
            <a:r>
              <a:rPr lang="en-US" sz="2000" dirty="0">
                <a:latin typeface="Comic Sans MS" panose="030F0702030302020204" pitchFamily="66" charset="0"/>
              </a:rPr>
              <a:t> yang </a:t>
            </a:r>
            <a:r>
              <a:rPr lang="en-US" sz="2000" dirty="0" err="1">
                <a:latin typeface="Comic Sans MS" panose="030F0702030302020204" pitchFamily="66" charset="0"/>
              </a:rPr>
              <a:t>digunakan</a:t>
            </a:r>
            <a:r>
              <a:rPr lang="en-US" sz="2000" dirty="0"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latin typeface="Comic Sans MS" panose="030F0702030302020204" pitchFamily="66" charset="0"/>
              </a:rPr>
              <a:t>Wali</a:t>
            </a:r>
            <a:r>
              <a:rPr lang="en-US" sz="2000" dirty="0">
                <a:latin typeface="Comic Sans MS" panose="030F0702030302020204" pitchFamily="66" charset="0"/>
              </a:rPr>
              <a:t> Sanga </a:t>
            </a:r>
            <a:r>
              <a:rPr lang="en-US" sz="2000" dirty="0" err="1">
                <a:latin typeface="Comic Sans MS" panose="030F0702030302020204" pitchFamily="66" charset="0"/>
              </a:rPr>
              <a:t>dalam</a:t>
            </a:r>
            <a:r>
              <a:rPr lang="en-US" sz="2000" dirty="0"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latin typeface="Comic Sans MS" panose="030F0702030302020204" pitchFamily="66" charset="0"/>
              </a:rPr>
              <a:t>berdakwah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B59040-BBBC-2B84-3C77-1F6D5EA8AA72}"/>
              </a:ext>
            </a:extLst>
          </p:cNvPr>
          <p:cNvSpPr txBox="1"/>
          <p:nvPr/>
        </p:nvSpPr>
        <p:spPr>
          <a:xfrm flipH="1">
            <a:off x="2696307" y="3840686"/>
            <a:ext cx="966054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mic Sans MS" panose="030F0702030302020204" pitchFamily="66" charset="0"/>
              </a:rPr>
              <a:t>TUJUAN PEMBELAJARAN</a:t>
            </a:r>
          </a:p>
          <a:p>
            <a:pPr marL="342900" indent="-342900">
              <a:buAutoNum type="arabicPeriod"/>
            </a:pPr>
            <a:r>
              <a:rPr lang="en-US" sz="2000" dirty="0" err="1">
                <a:latin typeface="Comic Sans MS" panose="030F0702030302020204" pitchFamily="66" charset="0"/>
              </a:rPr>
              <a:t>Menjelaskan</a:t>
            </a:r>
            <a:r>
              <a:rPr lang="en-US" sz="2000" dirty="0"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latin typeface="Comic Sans MS" panose="030F0702030302020204" pitchFamily="66" charset="0"/>
              </a:rPr>
              <a:t>awal</a:t>
            </a:r>
            <a:r>
              <a:rPr lang="en-US" sz="2000" dirty="0"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latin typeface="Comic Sans MS" panose="030F0702030302020204" pitchFamily="66" charset="0"/>
              </a:rPr>
              <a:t>penyebaran</a:t>
            </a:r>
            <a:r>
              <a:rPr lang="en-US" sz="2000" dirty="0">
                <a:latin typeface="Comic Sans MS" panose="030F0702030302020204" pitchFamily="66" charset="0"/>
              </a:rPr>
              <a:t> dan </a:t>
            </a:r>
            <a:r>
              <a:rPr lang="en-US" sz="2000" dirty="0" err="1">
                <a:latin typeface="Comic Sans MS" panose="030F0702030302020204" pitchFamily="66" charset="0"/>
              </a:rPr>
              <a:t>perkembangan</a:t>
            </a:r>
            <a:r>
              <a:rPr lang="en-US" sz="2000" dirty="0">
                <a:latin typeface="Comic Sans MS" panose="030F0702030302020204" pitchFamily="66" charset="0"/>
              </a:rPr>
              <a:t> agama Islam di Indonesia</a:t>
            </a:r>
          </a:p>
          <a:p>
            <a:pPr marL="342900" indent="-342900">
              <a:buAutoNum type="arabicPeriod"/>
            </a:pPr>
            <a:r>
              <a:rPr lang="en-US" sz="2000" dirty="0" err="1">
                <a:latin typeface="Comic Sans MS" panose="030F0702030302020204" pitchFamily="66" charset="0"/>
              </a:rPr>
              <a:t>Mengidentifikasi</a:t>
            </a:r>
            <a:r>
              <a:rPr lang="en-US" sz="2000" dirty="0"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latin typeface="Comic Sans MS" panose="030F0702030302020204" pitchFamily="66" charset="0"/>
              </a:rPr>
              <a:t>anggota</a:t>
            </a:r>
            <a:r>
              <a:rPr lang="en-US" sz="2000" dirty="0"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latin typeface="Comic Sans MS" panose="030F0702030302020204" pitchFamily="66" charset="0"/>
              </a:rPr>
              <a:t>Wali</a:t>
            </a:r>
            <a:r>
              <a:rPr lang="en-US" sz="2000" dirty="0">
                <a:latin typeface="Comic Sans MS" panose="030F0702030302020204" pitchFamily="66" charset="0"/>
              </a:rPr>
              <a:t> Sanga</a:t>
            </a:r>
          </a:p>
          <a:p>
            <a:pPr marL="342900" indent="-342900">
              <a:buAutoNum type="arabicPeriod"/>
            </a:pPr>
            <a:r>
              <a:rPr lang="en-US" sz="2000" dirty="0" err="1">
                <a:latin typeface="Comic Sans MS" panose="030F0702030302020204" pitchFamily="66" charset="0"/>
              </a:rPr>
              <a:t>Menyebutkan</a:t>
            </a:r>
            <a:r>
              <a:rPr lang="en-US" sz="2000" dirty="0"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latin typeface="Comic Sans MS" panose="030F0702030302020204" pitchFamily="66" charset="0"/>
              </a:rPr>
              <a:t>tempat</a:t>
            </a:r>
            <a:r>
              <a:rPr lang="en-US" sz="2000" dirty="0"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latin typeface="Comic Sans MS" panose="030F0702030302020204" pitchFamily="66" charset="0"/>
              </a:rPr>
              <a:t>asal</a:t>
            </a:r>
            <a:r>
              <a:rPr lang="en-US" sz="2000" dirty="0">
                <a:latin typeface="Comic Sans MS" panose="030F0702030302020204" pitchFamily="66" charset="0"/>
              </a:rPr>
              <a:t> para </a:t>
            </a:r>
            <a:r>
              <a:rPr lang="en-US" sz="2000" dirty="0" err="1">
                <a:latin typeface="Comic Sans MS" panose="030F0702030302020204" pitchFamily="66" charset="0"/>
              </a:rPr>
              <a:t>Wali</a:t>
            </a:r>
            <a:r>
              <a:rPr lang="en-US" sz="2000" dirty="0">
                <a:latin typeface="Comic Sans MS" panose="030F0702030302020204" pitchFamily="66" charset="0"/>
              </a:rPr>
              <a:t> Sanga</a:t>
            </a:r>
          </a:p>
          <a:p>
            <a:pPr marL="342900" indent="-342900">
              <a:buAutoNum type="arabicPeriod"/>
            </a:pPr>
            <a:r>
              <a:rPr lang="en-US" sz="2000" dirty="0" err="1">
                <a:latin typeface="Comic Sans MS" panose="030F0702030302020204" pitchFamily="66" charset="0"/>
              </a:rPr>
              <a:t>Menjelaskan</a:t>
            </a:r>
            <a:r>
              <a:rPr lang="en-US" sz="2000" dirty="0"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latin typeface="Comic Sans MS" panose="030F0702030302020204" pitchFamily="66" charset="0"/>
              </a:rPr>
              <a:t>saluran</a:t>
            </a:r>
            <a:r>
              <a:rPr lang="en-US" sz="2000" dirty="0"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latin typeface="Comic Sans MS" panose="030F0702030302020204" pitchFamily="66" charset="0"/>
              </a:rPr>
              <a:t>islamisasi</a:t>
            </a:r>
            <a:r>
              <a:rPr lang="en-US" sz="2000" dirty="0">
                <a:latin typeface="Comic Sans MS" panose="030F0702030302020204" pitchFamily="66" charset="0"/>
              </a:rPr>
              <a:t> di Indonesia</a:t>
            </a:r>
          </a:p>
          <a:p>
            <a:pPr marL="342900" indent="-342900">
              <a:buAutoNum type="arabicPeriod"/>
            </a:pPr>
            <a:r>
              <a:rPr lang="en-US" sz="2000" dirty="0" err="1">
                <a:latin typeface="Comic Sans MS" panose="030F0702030302020204" pitchFamily="66" charset="0"/>
              </a:rPr>
              <a:t>Menjelaskan</a:t>
            </a:r>
            <a:r>
              <a:rPr lang="en-US" sz="2000" dirty="0"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latin typeface="Comic Sans MS" panose="030F0702030302020204" pitchFamily="66" charset="0"/>
              </a:rPr>
              <a:t>cara</a:t>
            </a:r>
            <a:r>
              <a:rPr lang="en-US" sz="2000" dirty="0"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latin typeface="Comic Sans MS" panose="030F0702030302020204" pitchFamily="66" charset="0"/>
              </a:rPr>
              <a:t>berdakwah</a:t>
            </a:r>
            <a:r>
              <a:rPr lang="en-US" sz="2000" dirty="0"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latin typeface="Comic Sans MS" panose="030F0702030302020204" pitchFamily="66" charset="0"/>
              </a:rPr>
              <a:t>Wali</a:t>
            </a:r>
            <a:r>
              <a:rPr lang="en-US" sz="2000" dirty="0">
                <a:latin typeface="Comic Sans MS" panose="030F0702030302020204" pitchFamily="66" charset="0"/>
              </a:rPr>
              <a:t> Sanga</a:t>
            </a:r>
          </a:p>
          <a:p>
            <a:endParaRPr lang="en-US" sz="2000" dirty="0">
              <a:latin typeface="Comic Sans MS" panose="030F0702030302020204" pitchFamily="66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918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469585-AFED-E568-D9AF-2C6A1B592DD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5515" y="860365"/>
            <a:ext cx="12260241" cy="5137270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9C6D75-4D47-21EE-74DC-7788FBEEEA28}"/>
              </a:ext>
            </a:extLst>
          </p:cNvPr>
          <p:cNvSpPr/>
          <p:nvPr/>
        </p:nvSpPr>
        <p:spPr>
          <a:xfrm>
            <a:off x="-22747" y="-265021"/>
            <a:ext cx="12237493" cy="1132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4BC42B-6790-E943-5269-CB1AC554A73F}"/>
              </a:ext>
            </a:extLst>
          </p:cNvPr>
          <p:cNvSpPr/>
          <p:nvPr/>
        </p:nvSpPr>
        <p:spPr>
          <a:xfrm>
            <a:off x="-45495" y="6005014"/>
            <a:ext cx="12237493" cy="852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27D6B6-0A51-47C6-422E-27EDC1A479D9}"/>
              </a:ext>
            </a:extLst>
          </p:cNvPr>
          <p:cNvSpPr txBox="1"/>
          <p:nvPr/>
        </p:nvSpPr>
        <p:spPr>
          <a:xfrm flipH="1">
            <a:off x="8360331" y="6169896"/>
            <a:ext cx="3234523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KELAS VIII SMP/MTs</a:t>
            </a:r>
            <a:endParaRPr lang="en-ID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2" name="Graphic 21" descr="Hamburger Menu Icon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25DD70C1-4E4E-A0DC-3F71-AD434965EE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5172" y="73183"/>
            <a:ext cx="1663345" cy="852985"/>
          </a:xfrm>
          <a:prstGeom prst="rect">
            <a:avLst/>
          </a:prstGeom>
        </p:spPr>
      </p:pic>
      <p:pic>
        <p:nvPicPr>
          <p:cNvPr id="24" name="Graphic 23" descr="Information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3C2D195B-CBFA-CBC3-1086-7A5E160368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14774" y="219595"/>
            <a:ext cx="560159" cy="560159"/>
          </a:xfrm>
          <a:prstGeom prst="rect">
            <a:avLst/>
          </a:prstGeom>
        </p:spPr>
      </p:pic>
      <p:pic>
        <p:nvPicPr>
          <p:cNvPr id="3" name="Online Media 2" title="Sejarah Wali Songo Lengkap Beserta Penjelasannya">
            <a:hlinkClick r:id="" action="ppaction://media"/>
            <a:extLst>
              <a:ext uri="{FF2B5EF4-FFF2-40B4-BE49-F238E27FC236}">
                <a16:creationId xmlns:a16="http://schemas.microsoft.com/office/drawing/2014/main" id="{75444A22-CB3A-3BDE-56AC-C4886AF2D1D8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11"/>
          <a:stretch>
            <a:fillRect/>
          </a:stretch>
        </p:blipFill>
        <p:spPr>
          <a:xfrm>
            <a:off x="2508738" y="1859749"/>
            <a:ext cx="6773102" cy="38268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9F49CC-3A17-6612-4DA1-DD9BF60C3144}"/>
              </a:ext>
            </a:extLst>
          </p:cNvPr>
          <p:cNvSpPr txBox="1"/>
          <p:nvPr/>
        </p:nvSpPr>
        <p:spPr>
          <a:xfrm flipH="1">
            <a:off x="2718771" y="1186205"/>
            <a:ext cx="6708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SEJARAH WALI SANGA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pic>
        <p:nvPicPr>
          <p:cNvPr id="9" name="Graphic 8" descr="Back outline">
            <a:hlinkClick r:id="rId12" action="ppaction://hlinksldjump"/>
            <a:extLst>
              <a:ext uri="{FF2B5EF4-FFF2-40B4-BE49-F238E27FC236}">
                <a16:creationId xmlns:a16="http://schemas.microsoft.com/office/drawing/2014/main" id="{8C7838E7-3421-0156-DAAF-A92FA5A2549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137653" y="5002625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696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469585-AFED-E568-D9AF-2C6A1B592DD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5515" y="860365"/>
            <a:ext cx="12260241" cy="5137270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9C6D75-4D47-21EE-74DC-7788FBEEEA28}"/>
              </a:ext>
            </a:extLst>
          </p:cNvPr>
          <p:cNvSpPr/>
          <p:nvPr/>
        </p:nvSpPr>
        <p:spPr>
          <a:xfrm>
            <a:off x="-22747" y="-265021"/>
            <a:ext cx="12237493" cy="1132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4BC42B-6790-E943-5269-CB1AC554A73F}"/>
              </a:ext>
            </a:extLst>
          </p:cNvPr>
          <p:cNvSpPr/>
          <p:nvPr/>
        </p:nvSpPr>
        <p:spPr>
          <a:xfrm>
            <a:off x="-45495" y="6005014"/>
            <a:ext cx="12237493" cy="852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27D6B6-0A51-47C6-422E-27EDC1A479D9}"/>
              </a:ext>
            </a:extLst>
          </p:cNvPr>
          <p:cNvSpPr txBox="1"/>
          <p:nvPr/>
        </p:nvSpPr>
        <p:spPr>
          <a:xfrm flipH="1">
            <a:off x="8360331" y="6169896"/>
            <a:ext cx="3234523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 KELAS VIII SMP/MTs</a:t>
            </a:r>
            <a:endParaRPr lang="en-ID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2" name="Graphic 21" descr="Hamburger Menu Icon with solid fill">
            <a:hlinkClick r:id="rId5" action="ppaction://hlinksldjump"/>
            <a:extLst>
              <a:ext uri="{FF2B5EF4-FFF2-40B4-BE49-F238E27FC236}">
                <a16:creationId xmlns:a16="http://schemas.microsoft.com/office/drawing/2014/main" id="{25DD70C1-4E4E-A0DC-3F71-AD434965EE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5172" y="73183"/>
            <a:ext cx="1663345" cy="852985"/>
          </a:xfrm>
          <a:prstGeom prst="rect">
            <a:avLst/>
          </a:prstGeom>
        </p:spPr>
      </p:pic>
      <p:pic>
        <p:nvPicPr>
          <p:cNvPr id="24" name="Graphic 23" descr="Information with solid fill">
            <a:hlinkClick r:id="rId8" action="ppaction://hlinksldjump"/>
            <a:extLst>
              <a:ext uri="{FF2B5EF4-FFF2-40B4-BE49-F238E27FC236}">
                <a16:creationId xmlns:a16="http://schemas.microsoft.com/office/drawing/2014/main" id="{3C2D195B-CBFA-CBC3-1086-7A5E160368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14774" y="219595"/>
            <a:ext cx="560159" cy="5601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9F49CC-3A17-6612-4DA1-DD9BF60C3144}"/>
              </a:ext>
            </a:extLst>
          </p:cNvPr>
          <p:cNvSpPr txBox="1"/>
          <p:nvPr/>
        </p:nvSpPr>
        <p:spPr>
          <a:xfrm flipH="1">
            <a:off x="2718771" y="1186205"/>
            <a:ext cx="6708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omic Sans MS" panose="030F0702030302020204" pitchFamily="66" charset="0"/>
              </a:rPr>
              <a:t>FILM ANIMASI WALI SANGA</a:t>
            </a:r>
            <a:endParaRPr lang="en-US" sz="2400" dirty="0">
              <a:latin typeface="Comic Sans MS" panose="030F0702030302020204" pitchFamily="66" charset="0"/>
            </a:endParaRPr>
          </a:p>
        </p:txBody>
      </p:sp>
      <p:pic>
        <p:nvPicPr>
          <p:cNvPr id="8" name="Online Media 7" title="WALISONGO | Full Version | Kesultanan Nusantara">
            <a:hlinkClick r:id="" action="ppaction://media"/>
            <a:extLst>
              <a:ext uri="{FF2B5EF4-FFF2-40B4-BE49-F238E27FC236}">
                <a16:creationId xmlns:a16="http://schemas.microsoft.com/office/drawing/2014/main" id="{4F814221-36C5-A8D4-5CC6-9E9AD858B38F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11"/>
          <a:stretch>
            <a:fillRect/>
          </a:stretch>
        </p:blipFill>
        <p:spPr>
          <a:xfrm>
            <a:off x="2718771" y="1761881"/>
            <a:ext cx="6920201" cy="39099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2383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54325B-0303-7658-D6BF-2B1EB578C5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5515" y="860365"/>
            <a:ext cx="12260241" cy="5137270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9C6D75-4D47-21EE-74DC-7788FBEEEA28}"/>
              </a:ext>
            </a:extLst>
          </p:cNvPr>
          <p:cNvSpPr/>
          <p:nvPr/>
        </p:nvSpPr>
        <p:spPr>
          <a:xfrm>
            <a:off x="-22747" y="-265021"/>
            <a:ext cx="12237493" cy="1132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4BC42B-6790-E943-5269-CB1AC554A73F}"/>
              </a:ext>
            </a:extLst>
          </p:cNvPr>
          <p:cNvSpPr/>
          <p:nvPr/>
        </p:nvSpPr>
        <p:spPr>
          <a:xfrm>
            <a:off x="0" y="5990889"/>
            <a:ext cx="12237493" cy="852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27D6B6-0A51-47C6-422E-27EDC1A479D9}"/>
              </a:ext>
            </a:extLst>
          </p:cNvPr>
          <p:cNvSpPr txBox="1"/>
          <p:nvPr/>
        </p:nvSpPr>
        <p:spPr>
          <a:xfrm flipH="1">
            <a:off x="8360331" y="6169896"/>
            <a:ext cx="3234523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 KELAS VIII SMP/MTs</a:t>
            </a:r>
            <a:endParaRPr lang="en-ID" sz="2800" dirty="0">
              <a:solidFill>
                <a:schemeClr val="bg2"/>
              </a:solidFill>
            </a:endParaRPr>
          </a:p>
        </p:txBody>
      </p:sp>
      <p:pic>
        <p:nvPicPr>
          <p:cNvPr id="22" name="Graphic 21" descr="Hamburger Menu Icon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25DD70C1-4E4E-A0DC-3F71-AD434965EE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172" y="73183"/>
            <a:ext cx="1663345" cy="852985"/>
          </a:xfrm>
          <a:prstGeom prst="rect">
            <a:avLst/>
          </a:prstGeom>
        </p:spPr>
      </p:pic>
      <p:pic>
        <p:nvPicPr>
          <p:cNvPr id="24" name="Graphic 23" descr="Information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3C2D195B-CBFA-CBC3-1086-7A5E160368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14774" y="219595"/>
            <a:ext cx="560159" cy="560159"/>
          </a:xfrm>
          <a:prstGeom prst="rect">
            <a:avLst/>
          </a:prstGeom>
        </p:spPr>
      </p:pic>
      <p:sp>
        <p:nvSpPr>
          <p:cNvPr id="3" name="Rectangle: Rounded Corners 2">
            <a:hlinkClick r:id="rId10" action="ppaction://hlinksldjump"/>
            <a:extLst>
              <a:ext uri="{FF2B5EF4-FFF2-40B4-BE49-F238E27FC236}">
                <a16:creationId xmlns:a16="http://schemas.microsoft.com/office/drawing/2014/main" id="{D084E188-7A68-330F-09AD-774ED8E06D75}"/>
              </a:ext>
            </a:extLst>
          </p:cNvPr>
          <p:cNvSpPr>
            <a:spLocks/>
          </p:cNvSpPr>
          <p:nvPr/>
        </p:nvSpPr>
        <p:spPr>
          <a:xfrm>
            <a:off x="948645" y="162010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6" name="TextBox 5">
            <a:hlinkClick r:id="rId10" action="ppaction://hlinksldjump"/>
            <a:extLst>
              <a:ext uri="{FF2B5EF4-FFF2-40B4-BE49-F238E27FC236}">
                <a16:creationId xmlns:a16="http://schemas.microsoft.com/office/drawing/2014/main" id="{08F48FD7-ADE5-F2C4-E773-2D84E2DC823C}"/>
              </a:ext>
            </a:extLst>
          </p:cNvPr>
          <p:cNvSpPr txBox="1">
            <a:spLocks/>
          </p:cNvSpPr>
          <p:nvPr/>
        </p:nvSpPr>
        <p:spPr>
          <a:xfrm flipH="1">
            <a:off x="1162257" y="1767246"/>
            <a:ext cx="2371245" cy="415498"/>
          </a:xfrm>
          <a:prstGeom prst="rect">
            <a:avLst/>
          </a:prstGeom>
          <a:noFill/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mic Sans MS" panose="030F0702030302020204" pitchFamily="66" charset="0"/>
              </a:rPr>
              <a:t>Sunan</a:t>
            </a:r>
            <a:r>
              <a:rPr lang="en-US" sz="2000" dirty="0">
                <a:latin typeface="Comic Sans MS" panose="030F0702030302020204" pitchFamily="66" charset="0"/>
              </a:rPr>
              <a:t> Gresik</a:t>
            </a:r>
          </a:p>
        </p:txBody>
      </p:sp>
      <p:sp>
        <p:nvSpPr>
          <p:cNvPr id="12" name="Rectangle: Rounded Corners 11">
            <a:hlinkClick r:id="rId11" action="ppaction://hlinksldjump"/>
            <a:extLst>
              <a:ext uri="{FF2B5EF4-FFF2-40B4-BE49-F238E27FC236}">
                <a16:creationId xmlns:a16="http://schemas.microsoft.com/office/drawing/2014/main" id="{ADF60AA2-B683-D1EF-E373-04CCEC379C98}"/>
              </a:ext>
            </a:extLst>
          </p:cNvPr>
          <p:cNvSpPr>
            <a:spLocks/>
          </p:cNvSpPr>
          <p:nvPr/>
        </p:nvSpPr>
        <p:spPr>
          <a:xfrm>
            <a:off x="948645" y="2766938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3" name="Rectangle: Rounded Corners 12">
            <a:hlinkClick r:id="rId12" action="ppaction://hlinksldjump"/>
            <a:extLst>
              <a:ext uri="{FF2B5EF4-FFF2-40B4-BE49-F238E27FC236}">
                <a16:creationId xmlns:a16="http://schemas.microsoft.com/office/drawing/2014/main" id="{E1D8E5E0-22F2-3EF0-7D37-3D178D4CFD47}"/>
              </a:ext>
            </a:extLst>
          </p:cNvPr>
          <p:cNvSpPr>
            <a:spLocks/>
          </p:cNvSpPr>
          <p:nvPr/>
        </p:nvSpPr>
        <p:spPr>
          <a:xfrm>
            <a:off x="948645" y="4112060"/>
            <a:ext cx="2457957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4" name="Rectangle: Rounded Corners 13">
            <a:hlinkClick r:id="rId13" action="ppaction://hlinksldjump"/>
            <a:extLst>
              <a:ext uri="{FF2B5EF4-FFF2-40B4-BE49-F238E27FC236}">
                <a16:creationId xmlns:a16="http://schemas.microsoft.com/office/drawing/2014/main" id="{E52E7348-FF1B-ECD5-0E92-C63E1FE2E77F}"/>
              </a:ext>
            </a:extLst>
          </p:cNvPr>
          <p:cNvSpPr>
            <a:spLocks/>
          </p:cNvSpPr>
          <p:nvPr/>
        </p:nvSpPr>
        <p:spPr>
          <a:xfrm>
            <a:off x="4700194" y="4116851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5" name="Rectangle: Rounded Corners 14">
            <a:hlinkClick r:id="rId14" action="ppaction://hlinksldjump"/>
            <a:extLst>
              <a:ext uri="{FF2B5EF4-FFF2-40B4-BE49-F238E27FC236}">
                <a16:creationId xmlns:a16="http://schemas.microsoft.com/office/drawing/2014/main" id="{107F867D-4754-0808-2DC7-ED41D00AD23D}"/>
              </a:ext>
            </a:extLst>
          </p:cNvPr>
          <p:cNvSpPr>
            <a:spLocks/>
          </p:cNvSpPr>
          <p:nvPr/>
        </p:nvSpPr>
        <p:spPr>
          <a:xfrm>
            <a:off x="4700193" y="272478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6" name="Rectangle: Rounded Corners 15">
            <a:hlinkClick r:id="rId15" action="ppaction://hlinksldjump"/>
            <a:extLst>
              <a:ext uri="{FF2B5EF4-FFF2-40B4-BE49-F238E27FC236}">
                <a16:creationId xmlns:a16="http://schemas.microsoft.com/office/drawing/2014/main" id="{619EE102-13FB-2EBC-48CE-6280DDC26D07}"/>
              </a:ext>
            </a:extLst>
          </p:cNvPr>
          <p:cNvSpPr>
            <a:spLocks/>
          </p:cNvSpPr>
          <p:nvPr/>
        </p:nvSpPr>
        <p:spPr>
          <a:xfrm>
            <a:off x="4736633" y="1602469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7" name="Rectangle: Rounded Corners 16">
            <a:hlinkClick r:id="rId16" action="ppaction://hlinksldjump"/>
            <a:extLst>
              <a:ext uri="{FF2B5EF4-FFF2-40B4-BE49-F238E27FC236}">
                <a16:creationId xmlns:a16="http://schemas.microsoft.com/office/drawing/2014/main" id="{59D17ACC-266F-9DDB-EC45-5247415A04FD}"/>
              </a:ext>
            </a:extLst>
          </p:cNvPr>
          <p:cNvSpPr>
            <a:spLocks/>
          </p:cNvSpPr>
          <p:nvPr/>
        </p:nvSpPr>
        <p:spPr>
          <a:xfrm>
            <a:off x="8507495" y="4112060"/>
            <a:ext cx="2371245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18" name="Rectangle: Rounded Corners 17">
            <a:hlinkClick r:id="rId17" action="ppaction://hlinksldjump"/>
            <a:extLst>
              <a:ext uri="{FF2B5EF4-FFF2-40B4-BE49-F238E27FC236}">
                <a16:creationId xmlns:a16="http://schemas.microsoft.com/office/drawing/2014/main" id="{52B3A319-87F0-2FB5-733D-2CCF5C570297}"/>
              </a:ext>
            </a:extLst>
          </p:cNvPr>
          <p:cNvSpPr>
            <a:spLocks/>
          </p:cNvSpPr>
          <p:nvPr/>
        </p:nvSpPr>
        <p:spPr>
          <a:xfrm>
            <a:off x="8507495" y="274594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21" name="Rectangle: Rounded Corners 20">
            <a:hlinkClick r:id="rId18" action="ppaction://hlinksldjump"/>
            <a:extLst>
              <a:ext uri="{FF2B5EF4-FFF2-40B4-BE49-F238E27FC236}">
                <a16:creationId xmlns:a16="http://schemas.microsoft.com/office/drawing/2014/main" id="{797D3610-C6DF-002C-8857-011144C72FE5}"/>
              </a:ext>
            </a:extLst>
          </p:cNvPr>
          <p:cNvSpPr>
            <a:spLocks/>
          </p:cNvSpPr>
          <p:nvPr/>
        </p:nvSpPr>
        <p:spPr>
          <a:xfrm>
            <a:off x="8507497" y="1620100"/>
            <a:ext cx="2371243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23" name="TextBox 22">
            <a:hlinkClick r:id="rId13" action="ppaction://hlinksldjump"/>
            <a:extLst>
              <a:ext uri="{FF2B5EF4-FFF2-40B4-BE49-F238E27FC236}">
                <a16:creationId xmlns:a16="http://schemas.microsoft.com/office/drawing/2014/main" id="{0A5102C3-9D1A-D672-04C3-4675BCA81A6B}"/>
              </a:ext>
            </a:extLst>
          </p:cNvPr>
          <p:cNvSpPr txBox="1">
            <a:spLocks/>
          </p:cNvSpPr>
          <p:nvPr/>
        </p:nvSpPr>
        <p:spPr>
          <a:xfrm flipH="1">
            <a:off x="4947012" y="4256317"/>
            <a:ext cx="2371245" cy="415498"/>
          </a:xfrm>
          <a:prstGeom prst="rect">
            <a:avLst/>
          </a:prstGeom>
          <a:noFill/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Muria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5" name="TextBox 24">
            <a:hlinkClick r:id="rId12" action="ppaction://hlinksldjump"/>
            <a:extLst>
              <a:ext uri="{FF2B5EF4-FFF2-40B4-BE49-F238E27FC236}">
                <a16:creationId xmlns:a16="http://schemas.microsoft.com/office/drawing/2014/main" id="{7AE47ADD-6C2B-0BFB-E3CE-C74F9F6BDE2D}"/>
              </a:ext>
            </a:extLst>
          </p:cNvPr>
          <p:cNvSpPr txBox="1">
            <a:spLocks/>
          </p:cNvSpPr>
          <p:nvPr/>
        </p:nvSpPr>
        <p:spPr>
          <a:xfrm flipH="1">
            <a:off x="1204617" y="4269117"/>
            <a:ext cx="2467754" cy="415498"/>
          </a:xfrm>
          <a:prstGeom prst="rect">
            <a:avLst/>
          </a:prstGeom>
          <a:noFill/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Kalijaga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6" name="TextBox 25">
            <a:hlinkClick r:id="rId17" action="ppaction://hlinksldjump"/>
            <a:extLst>
              <a:ext uri="{FF2B5EF4-FFF2-40B4-BE49-F238E27FC236}">
                <a16:creationId xmlns:a16="http://schemas.microsoft.com/office/drawing/2014/main" id="{6EA8A163-E78C-87B3-BF92-CBFCCC47DE72}"/>
              </a:ext>
            </a:extLst>
          </p:cNvPr>
          <p:cNvSpPr txBox="1">
            <a:spLocks/>
          </p:cNvSpPr>
          <p:nvPr/>
        </p:nvSpPr>
        <p:spPr>
          <a:xfrm flipH="1">
            <a:off x="8791631" y="2885001"/>
            <a:ext cx="2334413" cy="415498"/>
          </a:xfrm>
          <a:prstGeom prst="rect">
            <a:avLst/>
          </a:prstGeom>
          <a:noFill/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Giri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7" name="TextBox 26">
            <a:hlinkClick r:id="rId14" action="ppaction://hlinksldjump"/>
            <a:extLst>
              <a:ext uri="{FF2B5EF4-FFF2-40B4-BE49-F238E27FC236}">
                <a16:creationId xmlns:a16="http://schemas.microsoft.com/office/drawing/2014/main" id="{3DA5D0E1-2CBB-0DB7-5DF5-DC349E6FC70C}"/>
              </a:ext>
            </a:extLst>
          </p:cNvPr>
          <p:cNvSpPr txBox="1">
            <a:spLocks/>
          </p:cNvSpPr>
          <p:nvPr/>
        </p:nvSpPr>
        <p:spPr>
          <a:xfrm flipH="1">
            <a:off x="5112091" y="2858224"/>
            <a:ext cx="1948296" cy="415498"/>
          </a:xfrm>
          <a:prstGeom prst="rect">
            <a:avLst/>
          </a:prstGeom>
          <a:noFill/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Kudus</a:t>
            </a:r>
          </a:p>
        </p:txBody>
      </p:sp>
      <p:sp>
        <p:nvSpPr>
          <p:cNvPr id="28" name="TextBox 27">
            <a:hlinkClick r:id="rId18" action="ppaction://hlinksldjump"/>
            <a:extLst>
              <a:ext uri="{FF2B5EF4-FFF2-40B4-BE49-F238E27FC236}">
                <a16:creationId xmlns:a16="http://schemas.microsoft.com/office/drawing/2014/main" id="{15AE7240-2F0E-6F17-8AAC-FD5117169188}"/>
              </a:ext>
            </a:extLst>
          </p:cNvPr>
          <p:cNvSpPr txBox="1">
            <a:spLocks/>
          </p:cNvSpPr>
          <p:nvPr/>
        </p:nvSpPr>
        <p:spPr>
          <a:xfrm flipH="1">
            <a:off x="8755342" y="1721402"/>
            <a:ext cx="2371245" cy="415498"/>
          </a:xfrm>
          <a:prstGeom prst="rect">
            <a:avLst/>
          </a:prstGeom>
          <a:noFill/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mic Sans MS" panose="030F0702030302020204" pitchFamily="66" charset="0"/>
              </a:rPr>
              <a:t>Sunan</a:t>
            </a:r>
            <a:r>
              <a:rPr lang="en-US" sz="2000" dirty="0">
                <a:latin typeface="Comic Sans MS" panose="030F0702030302020204" pitchFamily="66" charset="0"/>
              </a:rPr>
              <a:t> Bonang</a:t>
            </a:r>
          </a:p>
        </p:txBody>
      </p:sp>
      <p:sp>
        <p:nvSpPr>
          <p:cNvPr id="29" name="TextBox 28">
            <a:hlinkClick r:id="rId11" action="ppaction://hlinksldjump"/>
            <a:extLst>
              <a:ext uri="{FF2B5EF4-FFF2-40B4-BE49-F238E27FC236}">
                <a16:creationId xmlns:a16="http://schemas.microsoft.com/office/drawing/2014/main" id="{91E34471-3A86-27C3-3E9F-477ED08626D5}"/>
              </a:ext>
            </a:extLst>
          </p:cNvPr>
          <p:cNvSpPr txBox="1">
            <a:spLocks/>
          </p:cNvSpPr>
          <p:nvPr/>
        </p:nvSpPr>
        <p:spPr>
          <a:xfrm flipH="1">
            <a:off x="1167069" y="2915230"/>
            <a:ext cx="2371245" cy="415498"/>
          </a:xfrm>
          <a:prstGeom prst="rect">
            <a:avLst/>
          </a:prstGeom>
          <a:noFill/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Drajat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30" name="TextBox 29">
            <a:hlinkClick r:id="rId15" action="ppaction://hlinksldjump"/>
            <a:extLst>
              <a:ext uri="{FF2B5EF4-FFF2-40B4-BE49-F238E27FC236}">
                <a16:creationId xmlns:a16="http://schemas.microsoft.com/office/drawing/2014/main" id="{6E2AD5CB-81E1-FD8A-A328-2E912BA18F9E}"/>
              </a:ext>
            </a:extLst>
          </p:cNvPr>
          <p:cNvSpPr txBox="1">
            <a:spLocks/>
          </p:cNvSpPr>
          <p:nvPr/>
        </p:nvSpPr>
        <p:spPr>
          <a:xfrm flipH="1">
            <a:off x="4991923" y="1781905"/>
            <a:ext cx="2371245" cy="415498"/>
          </a:xfrm>
          <a:prstGeom prst="rect">
            <a:avLst/>
          </a:prstGeom>
          <a:noFill/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Ampel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31" name="TextBox 30">
            <a:hlinkClick r:id="rId16" action="ppaction://hlinksldjump"/>
            <a:extLst>
              <a:ext uri="{FF2B5EF4-FFF2-40B4-BE49-F238E27FC236}">
                <a16:creationId xmlns:a16="http://schemas.microsoft.com/office/drawing/2014/main" id="{C1981B82-1E55-2401-BC4D-7D2C984F7EDA}"/>
              </a:ext>
            </a:extLst>
          </p:cNvPr>
          <p:cNvSpPr txBox="1">
            <a:spLocks/>
          </p:cNvSpPr>
          <p:nvPr/>
        </p:nvSpPr>
        <p:spPr>
          <a:xfrm flipH="1">
            <a:off x="8665402" y="4091351"/>
            <a:ext cx="2371245" cy="646331"/>
          </a:xfrm>
          <a:prstGeom prst="rect">
            <a:avLst/>
          </a:prstGeom>
          <a:noFill/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omic Sans MS" panose="030F0702030302020204" pitchFamily="66" charset="0"/>
              </a:rPr>
              <a:t>Sunan</a:t>
            </a:r>
            <a:r>
              <a:rPr lang="en-US" dirty="0">
                <a:latin typeface="Comic Sans MS" panose="030F0702030302020204" pitchFamily="66" charset="0"/>
              </a:rPr>
              <a:t> </a:t>
            </a:r>
          </a:p>
          <a:p>
            <a:pPr algn="ctr"/>
            <a:r>
              <a:rPr lang="en-US" dirty="0">
                <a:latin typeface="Comic Sans MS" panose="030F0702030302020204" pitchFamily="66" charset="0"/>
              </a:rPr>
              <a:t>Gunung </a:t>
            </a:r>
            <a:r>
              <a:rPr lang="en-US" dirty="0" err="1">
                <a:latin typeface="Comic Sans MS" panose="030F0702030302020204" pitchFamily="66" charset="0"/>
              </a:rPr>
              <a:t>Jati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8" name="Oval 37">
            <a:hlinkClick r:id="rId10" action="ppaction://hlinksldjump"/>
            <a:extLst>
              <a:ext uri="{FF2B5EF4-FFF2-40B4-BE49-F238E27FC236}">
                <a16:creationId xmlns:a16="http://schemas.microsoft.com/office/drawing/2014/main" id="{6E82E99F-2397-7F15-EAC9-CB97432B1217}"/>
              </a:ext>
            </a:extLst>
          </p:cNvPr>
          <p:cNvSpPr/>
          <p:nvPr/>
        </p:nvSpPr>
        <p:spPr>
          <a:xfrm>
            <a:off x="1002562" y="1699939"/>
            <a:ext cx="488564" cy="472640"/>
          </a:xfrm>
          <a:prstGeom prst="ellipse">
            <a:avLst/>
          </a:prstGeom>
          <a:blipFill>
            <a:blip r:embed="rId19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9" name="Oval 38">
            <a:hlinkClick r:id="rId11" action="ppaction://hlinksldjump"/>
            <a:extLst>
              <a:ext uri="{FF2B5EF4-FFF2-40B4-BE49-F238E27FC236}">
                <a16:creationId xmlns:a16="http://schemas.microsoft.com/office/drawing/2014/main" id="{D5829FF7-B6D9-2B38-494D-2518EBBAD952}"/>
              </a:ext>
            </a:extLst>
          </p:cNvPr>
          <p:cNvSpPr/>
          <p:nvPr/>
        </p:nvSpPr>
        <p:spPr>
          <a:xfrm>
            <a:off x="990072" y="2863027"/>
            <a:ext cx="488564" cy="519904"/>
          </a:xfrm>
          <a:prstGeom prst="ellipse">
            <a:avLst/>
          </a:prstGeom>
          <a:blipFill>
            <a:blip r:embed="rId20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0" name="Oval 39">
            <a:hlinkClick r:id="rId12" action="ppaction://hlinksldjump"/>
            <a:extLst>
              <a:ext uri="{FF2B5EF4-FFF2-40B4-BE49-F238E27FC236}">
                <a16:creationId xmlns:a16="http://schemas.microsoft.com/office/drawing/2014/main" id="{14D82C5B-BA63-FA8C-5C6A-0B002EEF5E39}"/>
              </a:ext>
            </a:extLst>
          </p:cNvPr>
          <p:cNvSpPr/>
          <p:nvPr/>
        </p:nvSpPr>
        <p:spPr>
          <a:xfrm>
            <a:off x="992572" y="4199643"/>
            <a:ext cx="488564" cy="519904"/>
          </a:xfrm>
          <a:prstGeom prst="ellipse">
            <a:avLst/>
          </a:prstGeom>
          <a:blipFill>
            <a:blip r:embed="rId21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1" name="Oval 40">
            <a:hlinkClick r:id="rId13" action="ppaction://hlinksldjump"/>
            <a:extLst>
              <a:ext uri="{FF2B5EF4-FFF2-40B4-BE49-F238E27FC236}">
                <a16:creationId xmlns:a16="http://schemas.microsoft.com/office/drawing/2014/main" id="{AFB35ACD-DADA-93A5-BFE9-BE1D9D406DF5}"/>
              </a:ext>
            </a:extLst>
          </p:cNvPr>
          <p:cNvSpPr/>
          <p:nvPr/>
        </p:nvSpPr>
        <p:spPr>
          <a:xfrm>
            <a:off x="4772588" y="4210786"/>
            <a:ext cx="488564" cy="472640"/>
          </a:xfrm>
          <a:prstGeom prst="ellipse">
            <a:avLst/>
          </a:prstGeom>
          <a:blipFill>
            <a:blip r:embed="rId2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2" name="Oval 41">
            <a:hlinkClick r:id="rId14" action="ppaction://hlinksldjump"/>
            <a:extLst>
              <a:ext uri="{FF2B5EF4-FFF2-40B4-BE49-F238E27FC236}">
                <a16:creationId xmlns:a16="http://schemas.microsoft.com/office/drawing/2014/main" id="{B37BA10A-C1B7-124A-E688-6CD303678358}"/>
              </a:ext>
            </a:extLst>
          </p:cNvPr>
          <p:cNvSpPr/>
          <p:nvPr/>
        </p:nvSpPr>
        <p:spPr>
          <a:xfrm>
            <a:off x="4745106" y="2834190"/>
            <a:ext cx="488564" cy="472640"/>
          </a:xfrm>
          <a:prstGeom prst="ellipse">
            <a:avLst/>
          </a:prstGeom>
          <a:blipFill>
            <a:blip r:embed="rId2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3" name="Oval 42">
            <a:hlinkClick r:id="rId15" action="ppaction://hlinksldjump"/>
            <a:extLst>
              <a:ext uri="{FF2B5EF4-FFF2-40B4-BE49-F238E27FC236}">
                <a16:creationId xmlns:a16="http://schemas.microsoft.com/office/drawing/2014/main" id="{7C4504A9-E8C7-32B9-88C6-C8C84853C11C}"/>
              </a:ext>
            </a:extLst>
          </p:cNvPr>
          <p:cNvSpPr/>
          <p:nvPr/>
        </p:nvSpPr>
        <p:spPr>
          <a:xfrm>
            <a:off x="4783138" y="1673809"/>
            <a:ext cx="537420" cy="519904"/>
          </a:xfrm>
          <a:prstGeom prst="ellipse">
            <a:avLst/>
          </a:prstGeom>
          <a:blipFill>
            <a:blip r:embed="rId2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4" name="Oval 43">
            <a:hlinkClick r:id="rId17" action="ppaction://hlinksldjump"/>
            <a:extLst>
              <a:ext uri="{FF2B5EF4-FFF2-40B4-BE49-F238E27FC236}">
                <a16:creationId xmlns:a16="http://schemas.microsoft.com/office/drawing/2014/main" id="{C29425A8-029F-CED5-0765-A2B3AE422646}"/>
              </a:ext>
            </a:extLst>
          </p:cNvPr>
          <p:cNvSpPr/>
          <p:nvPr/>
        </p:nvSpPr>
        <p:spPr>
          <a:xfrm>
            <a:off x="8613410" y="2814914"/>
            <a:ext cx="537420" cy="520999"/>
          </a:xfrm>
          <a:prstGeom prst="ellipse">
            <a:avLst/>
          </a:prstGeom>
          <a:blipFill>
            <a:blip r:embed="rId2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5" name="Oval 44">
            <a:hlinkClick r:id="rId18" action="ppaction://hlinksldjump"/>
            <a:extLst>
              <a:ext uri="{FF2B5EF4-FFF2-40B4-BE49-F238E27FC236}">
                <a16:creationId xmlns:a16="http://schemas.microsoft.com/office/drawing/2014/main" id="{1EEDF66A-DAB5-C904-AE2D-31B74AA2AAA5}"/>
              </a:ext>
            </a:extLst>
          </p:cNvPr>
          <p:cNvSpPr/>
          <p:nvPr/>
        </p:nvSpPr>
        <p:spPr>
          <a:xfrm>
            <a:off x="8590084" y="1678806"/>
            <a:ext cx="488564" cy="519904"/>
          </a:xfrm>
          <a:prstGeom prst="ellipse">
            <a:avLst/>
          </a:prstGeom>
          <a:blipFill>
            <a:blip r:embed="rId19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6" name="Oval 45">
            <a:hlinkClick r:id="rId16" action="ppaction://hlinksldjump"/>
            <a:extLst>
              <a:ext uri="{FF2B5EF4-FFF2-40B4-BE49-F238E27FC236}">
                <a16:creationId xmlns:a16="http://schemas.microsoft.com/office/drawing/2014/main" id="{06D76BAA-F418-EAE4-E988-5006BC4AF7ED}"/>
              </a:ext>
            </a:extLst>
          </p:cNvPr>
          <p:cNvSpPr/>
          <p:nvPr/>
        </p:nvSpPr>
        <p:spPr>
          <a:xfrm>
            <a:off x="8583874" y="4187031"/>
            <a:ext cx="537420" cy="519904"/>
          </a:xfrm>
          <a:prstGeom prst="ellipse">
            <a:avLst/>
          </a:prstGeom>
          <a:blipFill>
            <a:blip r:embed="rId2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69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03C2D8-A657-C505-C6DA-5DBC947A896C}"/>
              </a:ext>
            </a:extLst>
          </p:cNvPr>
          <p:cNvSpPr>
            <a:spLocks/>
          </p:cNvSpPr>
          <p:nvPr/>
        </p:nvSpPr>
        <p:spPr>
          <a:xfrm>
            <a:off x="-15515" y="860365"/>
            <a:ext cx="12260241" cy="5137270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9C6D75-4D47-21EE-74DC-7788FBEEEA28}"/>
              </a:ext>
            </a:extLst>
          </p:cNvPr>
          <p:cNvSpPr/>
          <p:nvPr/>
        </p:nvSpPr>
        <p:spPr>
          <a:xfrm>
            <a:off x="-22747" y="-265021"/>
            <a:ext cx="12237493" cy="1132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4BC42B-6790-E943-5269-CB1AC554A73F}"/>
              </a:ext>
            </a:extLst>
          </p:cNvPr>
          <p:cNvSpPr/>
          <p:nvPr/>
        </p:nvSpPr>
        <p:spPr>
          <a:xfrm>
            <a:off x="-45495" y="6005014"/>
            <a:ext cx="12237493" cy="852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27D6B6-0A51-47C6-422E-27EDC1A479D9}"/>
              </a:ext>
            </a:extLst>
          </p:cNvPr>
          <p:cNvSpPr txBox="1"/>
          <p:nvPr/>
        </p:nvSpPr>
        <p:spPr>
          <a:xfrm flipH="1">
            <a:off x="8360331" y="6169896"/>
            <a:ext cx="3234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 KELAS VIII SMP/MTs</a:t>
            </a:r>
            <a:endParaRPr lang="en-ID" sz="2800" dirty="0">
              <a:solidFill>
                <a:schemeClr val="bg2"/>
              </a:solidFill>
            </a:endParaRPr>
          </a:p>
        </p:txBody>
      </p:sp>
      <p:pic>
        <p:nvPicPr>
          <p:cNvPr id="22" name="Graphic 21" descr="Hamburger Menu Icon with solid fill">
            <a:hlinkClick r:id="rId4" action="ppaction://hlinksldjump"/>
            <a:extLst>
              <a:ext uri="{FF2B5EF4-FFF2-40B4-BE49-F238E27FC236}">
                <a16:creationId xmlns:a16="http://schemas.microsoft.com/office/drawing/2014/main" id="{25DD70C1-4E4E-A0DC-3F71-AD434965EE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172" y="73183"/>
            <a:ext cx="1663345" cy="852985"/>
          </a:xfrm>
          <a:prstGeom prst="rect">
            <a:avLst/>
          </a:prstGeom>
        </p:spPr>
      </p:pic>
      <p:pic>
        <p:nvPicPr>
          <p:cNvPr id="24" name="Graphic 23" descr="Information with solid fill">
            <a:hlinkClick r:id="rId7" action="ppaction://hlinksldjump"/>
            <a:extLst>
              <a:ext uri="{FF2B5EF4-FFF2-40B4-BE49-F238E27FC236}">
                <a16:creationId xmlns:a16="http://schemas.microsoft.com/office/drawing/2014/main" id="{3C2D195B-CBFA-CBC3-1086-7A5E160368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14774" y="219595"/>
            <a:ext cx="560159" cy="56015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084E188-7A68-330F-09AD-774ED8E06D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162010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F48FD7-ADE5-F2C4-E773-2D84E2DC823C}"/>
              </a:ext>
            </a:extLst>
          </p:cNvPr>
          <p:cNvSpPr txBox="1"/>
          <p:nvPr/>
        </p:nvSpPr>
        <p:spPr>
          <a:xfrm flipH="1">
            <a:off x="892891" y="1739762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Gresik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DF60AA2-B683-D1EF-E373-04CCEC379C9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2774887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1D8E5E0-22F2-3EF0-7D37-3D178D4CFD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48645" y="411206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52E7348-FF1B-ECD5-0E92-C63E1FE2E77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00194" y="4116851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07F867D-4754-0808-2DC7-ED41D00AD2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00193" y="272478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19EE102-13FB-2EBC-48CE-6280DDC26D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23522" y="1577428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9D17ACC-266F-9DDB-EC45-5247415A04F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5" y="4112060"/>
            <a:ext cx="2371245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2B3A319-87F0-2FB5-733D-2CCF5C57029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5" y="274594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97D3610-C6DF-002C-8857-011144C72F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07497" y="1620100"/>
            <a:ext cx="2259739" cy="682386"/>
          </a:xfrm>
          <a:prstGeom prst="roundRect">
            <a:avLst/>
          </a:prstGeom>
          <a:solidFill>
            <a:schemeClr val="bg2">
              <a:lumMod val="9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>
              <a:latin typeface="Comic Sans MS" panose="030F0702030302020204" pitchFamily="66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5102C3-9D1A-D672-04C3-4675BCA81A6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25127" y="421472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Muria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E47ADD-6C2B-0BFB-E3CE-C74F9F6BDE2D}"/>
              </a:ext>
            </a:extLst>
          </p:cNvPr>
          <p:cNvSpPr txBox="1"/>
          <p:nvPr/>
        </p:nvSpPr>
        <p:spPr>
          <a:xfrm flipH="1">
            <a:off x="891779" y="421472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Kalijaga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A8A163-E78C-87B3-BF92-CBFCCC47DE7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88181" y="2842225"/>
            <a:ext cx="233441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Giri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A5D0E1-2CBB-0DB7-5DF5-DC349E6FC70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25127" y="282744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Kudus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AE7240-2F0E-6F17-8AAC-FD511716918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66112" y="1722766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Bonang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E34471-3A86-27C3-3E9F-477ED08626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915103" y="2842225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Drajat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2AD5CB-81E1-FD8A-A328-2E912BA18F9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4644439" y="1711550"/>
            <a:ext cx="23712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Comic Sans MS" panose="030F0702030302020204" pitchFamily="66" charset="0"/>
              </a:rPr>
              <a:t>Sunan</a:t>
            </a:r>
            <a:r>
              <a:rPr lang="en-US" sz="2100" dirty="0">
                <a:latin typeface="Comic Sans MS" panose="030F0702030302020204" pitchFamily="66" charset="0"/>
              </a:rPr>
              <a:t> </a:t>
            </a:r>
            <a:r>
              <a:rPr lang="en-US" sz="2100" dirty="0" err="1">
                <a:latin typeface="Comic Sans MS" panose="030F0702030302020204" pitchFamily="66" charset="0"/>
              </a:rPr>
              <a:t>Ampel</a:t>
            </a:r>
            <a:endParaRPr lang="en-US" sz="2100" dirty="0">
              <a:latin typeface="Comic Sans MS" panose="030F0702030302020204" pitchFamily="66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981B82-1E55-2401-BC4D-7D2C984F7ED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 flipH="1">
            <a:off x="8488181" y="4183499"/>
            <a:ext cx="2371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omic Sans MS" panose="030F0702030302020204" pitchFamily="66" charset="0"/>
              </a:rPr>
              <a:t>Sunan</a:t>
            </a:r>
            <a:r>
              <a:rPr lang="en-US" sz="2000" dirty="0">
                <a:latin typeface="Comic Sans MS" panose="030F0702030302020204" pitchFamily="66" charset="0"/>
              </a:rPr>
              <a:t> Gunung </a:t>
            </a:r>
            <a:r>
              <a:rPr lang="en-US" sz="2000" dirty="0" err="1">
                <a:latin typeface="Comic Sans MS" panose="030F0702030302020204" pitchFamily="66" charset="0"/>
              </a:rPr>
              <a:t>Jati</a:t>
            </a:r>
            <a:endParaRPr lang="en-US" sz="2000" dirty="0">
              <a:latin typeface="Comic Sans MS" panose="030F0702030302020204" pitchFamily="66" charset="0"/>
            </a:endParaRPr>
          </a:p>
        </p:txBody>
      </p:sp>
      <p:sp>
        <p:nvSpPr>
          <p:cNvPr id="9" name="Rectangle: Rounded Corners 8">
            <a:hlinkClick r:id="rId10" action="ppaction://hlinksldjump"/>
            <a:extLst>
              <a:ext uri="{FF2B5EF4-FFF2-40B4-BE49-F238E27FC236}">
                <a16:creationId xmlns:a16="http://schemas.microsoft.com/office/drawing/2014/main" id="{2D0770C3-CA62-265F-C6E0-45658250DB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695500" y="-542500"/>
            <a:ext cx="13203123" cy="7642746"/>
          </a:xfrm>
          <a:prstGeom prst="roundRect">
            <a:avLst/>
          </a:prstGeom>
          <a:solidFill>
            <a:schemeClr val="tx1">
              <a:alpha val="4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25EBA8A-8146-5D5A-0462-5296727BCEEA}"/>
              </a:ext>
            </a:extLst>
          </p:cNvPr>
          <p:cNvSpPr>
            <a:spLocks/>
          </p:cNvSpPr>
          <p:nvPr/>
        </p:nvSpPr>
        <p:spPr>
          <a:xfrm>
            <a:off x="595938" y="909432"/>
            <a:ext cx="10954626" cy="4271328"/>
          </a:xfrm>
          <a:prstGeom prst="roundRect">
            <a:avLst/>
          </a:prstGeom>
          <a:solidFill>
            <a:schemeClr val="bg2">
              <a:lumMod val="90000"/>
              <a:alpha val="9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100" dirty="0">
              <a:latin typeface="Comic Sans MS" panose="030F0702030302020204" pitchFamily="66" charset="0"/>
            </a:endParaRPr>
          </a:p>
        </p:txBody>
      </p:sp>
      <p:pic>
        <p:nvPicPr>
          <p:cNvPr id="11" name="Picture 15">
            <a:extLst>
              <a:ext uri="{FF2B5EF4-FFF2-40B4-BE49-F238E27FC236}">
                <a16:creationId xmlns:a16="http://schemas.microsoft.com/office/drawing/2014/main" id="{46EDF5A8-E83B-C59F-BA17-C35FA27C67B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185615" y="1300099"/>
            <a:ext cx="2430116" cy="30601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7DEC57B-41C1-BC1C-A012-1AFCE26841FB}"/>
              </a:ext>
            </a:extLst>
          </p:cNvPr>
          <p:cNvSpPr txBox="1"/>
          <p:nvPr/>
        </p:nvSpPr>
        <p:spPr>
          <a:xfrm>
            <a:off x="1300358" y="4519061"/>
            <a:ext cx="2241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mic Sans MS" panose="030F0702030302020204" pitchFamily="66" charset="0"/>
              </a:rPr>
              <a:t>SUNAN GRESIK</a:t>
            </a:r>
            <a:endParaRPr lang="en-ID" sz="2000" dirty="0">
              <a:latin typeface="Comic Sans MS" panose="030F0702030302020204" pitchFamily="66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100D74-EC4B-6DB0-DE03-BE40AFC8B569}"/>
              </a:ext>
            </a:extLst>
          </p:cNvPr>
          <p:cNvSpPr txBox="1"/>
          <p:nvPr/>
        </p:nvSpPr>
        <p:spPr>
          <a:xfrm>
            <a:off x="3796497" y="1224368"/>
            <a:ext cx="7232287" cy="327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D" sz="2000" dirty="0">
                <a:latin typeface="+mj-lt"/>
              </a:rPr>
              <a:t>Nama </a:t>
            </a:r>
            <a:r>
              <a:rPr lang="en-ID" sz="2000" dirty="0" err="1">
                <a:latin typeface="+mj-lt"/>
              </a:rPr>
              <a:t>asli</a:t>
            </a:r>
            <a:r>
              <a:rPr lang="en-ID" sz="2000" dirty="0">
                <a:latin typeface="+mj-lt"/>
              </a:rPr>
              <a:t>             	: Maulana Malik Ibrahim</a:t>
            </a:r>
          </a:p>
          <a:p>
            <a:pPr>
              <a:lnSpc>
                <a:spcPct val="150000"/>
              </a:lnSpc>
            </a:pPr>
            <a:r>
              <a:rPr lang="en-ID" sz="2000" dirty="0">
                <a:latin typeface="+mj-lt"/>
              </a:rPr>
              <a:t>Nama lain	: </a:t>
            </a:r>
            <a:r>
              <a:rPr lang="en-ID" sz="2000" dirty="0" err="1">
                <a:latin typeface="+mj-lt"/>
              </a:rPr>
              <a:t>Kakek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bantal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Syakeh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Maghribi</a:t>
            </a:r>
            <a:r>
              <a:rPr lang="en-ID" sz="2000" dirty="0">
                <a:latin typeface="+mj-lt"/>
              </a:rPr>
              <a:t>, </a:t>
            </a:r>
            <a:r>
              <a:rPr lang="en-ID" sz="2000" dirty="0" err="1">
                <a:latin typeface="+mj-lt"/>
              </a:rPr>
              <a:t>Makdum</a:t>
            </a:r>
            <a:r>
              <a:rPr lang="en-ID" sz="2000" dirty="0">
                <a:latin typeface="+mj-lt"/>
              </a:rPr>
              <a:t> Ibrahim</a:t>
            </a:r>
          </a:p>
          <a:p>
            <a:pPr>
              <a:lnSpc>
                <a:spcPct val="150000"/>
              </a:lnSpc>
            </a:pPr>
            <a:r>
              <a:rPr lang="en-ID" sz="2000" dirty="0">
                <a:latin typeface="+mj-lt"/>
              </a:rPr>
              <a:t>Nama ayah	: Maulana Ahmad </a:t>
            </a:r>
            <a:r>
              <a:rPr lang="en-ID" sz="2000" dirty="0" err="1">
                <a:latin typeface="+mj-lt"/>
              </a:rPr>
              <a:t>Jamadil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Kubro</a:t>
            </a:r>
            <a:endParaRPr lang="en-ID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ID" sz="2000" dirty="0">
                <a:latin typeface="+mj-lt"/>
              </a:rPr>
              <a:t>Nama </a:t>
            </a:r>
            <a:r>
              <a:rPr lang="en-ID" sz="2000" dirty="0" err="1">
                <a:latin typeface="+mj-lt"/>
              </a:rPr>
              <a:t>anak</a:t>
            </a:r>
            <a:r>
              <a:rPr lang="en-ID" sz="2000" dirty="0">
                <a:latin typeface="+mj-lt"/>
              </a:rPr>
              <a:t>      	: </a:t>
            </a:r>
            <a:r>
              <a:rPr lang="en-ID" sz="2000" dirty="0" err="1">
                <a:latin typeface="+mj-lt"/>
              </a:rPr>
              <a:t>Sunan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Ampel</a:t>
            </a:r>
            <a:r>
              <a:rPr lang="en-ID" sz="2000" dirty="0">
                <a:latin typeface="+mj-lt"/>
              </a:rPr>
              <a:t> (Raden </a:t>
            </a:r>
            <a:r>
              <a:rPr lang="en-ID" sz="2000" dirty="0" err="1">
                <a:latin typeface="+mj-lt"/>
              </a:rPr>
              <a:t>Rahmat</a:t>
            </a:r>
            <a:r>
              <a:rPr lang="en-ID" sz="2000" dirty="0">
                <a:latin typeface="+mj-lt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ID" sz="2000" dirty="0" err="1">
                <a:latin typeface="+mj-lt"/>
              </a:rPr>
              <a:t>Wafat</a:t>
            </a:r>
            <a:r>
              <a:rPr lang="en-ID" sz="2000" dirty="0">
                <a:latin typeface="+mj-lt"/>
              </a:rPr>
              <a:t>               	 : 12 </a:t>
            </a:r>
            <a:r>
              <a:rPr lang="en-ID" sz="2000" dirty="0" err="1">
                <a:latin typeface="+mj-lt"/>
              </a:rPr>
              <a:t>Rabi'ul</a:t>
            </a:r>
            <a:r>
              <a:rPr lang="en-ID" sz="2000" dirty="0">
                <a:latin typeface="+mj-lt"/>
              </a:rPr>
              <a:t> Awal 882 H/ 7 April 1419 M</a:t>
            </a:r>
          </a:p>
          <a:p>
            <a:pPr>
              <a:lnSpc>
                <a:spcPct val="150000"/>
              </a:lnSpc>
            </a:pPr>
            <a:r>
              <a:rPr lang="en-ID" sz="2000" dirty="0" err="1">
                <a:latin typeface="+mj-lt"/>
              </a:rPr>
              <a:t>Tempat</a:t>
            </a:r>
            <a:r>
              <a:rPr lang="en-ID" sz="2000" dirty="0">
                <a:latin typeface="+mj-lt"/>
              </a:rPr>
              <a:t> </a:t>
            </a:r>
            <a:r>
              <a:rPr lang="en-ID" sz="2000" dirty="0" err="1">
                <a:latin typeface="+mj-lt"/>
              </a:rPr>
              <a:t>dakwah</a:t>
            </a:r>
            <a:r>
              <a:rPr lang="en-ID" sz="2000" dirty="0">
                <a:latin typeface="+mj-lt"/>
              </a:rPr>
              <a:t>     : Gresik, </a:t>
            </a:r>
            <a:r>
              <a:rPr lang="en-ID" sz="2000" dirty="0" err="1">
                <a:latin typeface="+mj-lt"/>
              </a:rPr>
              <a:t>Jawa</a:t>
            </a:r>
            <a:r>
              <a:rPr lang="en-ID" sz="2000" dirty="0">
                <a:latin typeface="+mj-lt"/>
              </a:rPr>
              <a:t> Timur</a:t>
            </a:r>
          </a:p>
          <a:p>
            <a:pPr>
              <a:lnSpc>
                <a:spcPct val="150000"/>
              </a:lnSpc>
            </a:pPr>
            <a:r>
              <a:rPr lang="en-ID" sz="2000" dirty="0" err="1">
                <a:latin typeface="+mj-lt"/>
              </a:rPr>
              <a:t>Makam</a:t>
            </a:r>
            <a:r>
              <a:rPr lang="en-ID" sz="2000" dirty="0">
                <a:latin typeface="+mj-lt"/>
              </a:rPr>
              <a:t>                    : Gresik, </a:t>
            </a:r>
            <a:r>
              <a:rPr lang="en-ID" sz="2000" dirty="0" err="1">
                <a:latin typeface="+mj-lt"/>
              </a:rPr>
              <a:t>Jawa</a:t>
            </a:r>
            <a:r>
              <a:rPr lang="en-ID" sz="2000" dirty="0">
                <a:latin typeface="+mj-lt"/>
              </a:rPr>
              <a:t> Timur</a:t>
            </a:r>
          </a:p>
        </p:txBody>
      </p:sp>
      <p:pic>
        <p:nvPicPr>
          <p:cNvPr id="37" name="Graphic 36" descr="Back outline">
            <a:hlinkClick r:id="rId12" action="ppaction://hlinksldjump"/>
            <a:extLst>
              <a:ext uri="{FF2B5EF4-FFF2-40B4-BE49-F238E27FC236}">
                <a16:creationId xmlns:a16="http://schemas.microsoft.com/office/drawing/2014/main" id="{463BF5E4-5DFC-3DA9-EBD0-5C5E2BE096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289474" y="4079239"/>
            <a:ext cx="925782" cy="9257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6294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CURRENT_PLAYER_ID" val="none"/>
  <p:tag name="ISPRING_LMS_API_VERSION" val="SCORM 2004 (2nd edition)"/>
  <p:tag name="ISPRING_ULTRA_SCORM_COURSE_ID" val="D49DEA1C-3FA7-4577-B550-A20B59933673"/>
  <p:tag name="ISPRING_CMI5_LAUNCH_METHOD" val="any window"/>
  <p:tag name="ISPRINGCLOUDFOLDERID" val="1"/>
  <p:tag name="ISPRINGONLINEFOLDERID" val="1"/>
  <p:tag name="ISPRING_OUTPUT_FOLDER" val="[[&quot;)`T\uFFFD{FFB6269C-1011-462F-83AA-3D43CE6267D8}&quot;,&quot;D:\\__nguliyeahhh\\__nguliyeahh\\Semester 3\\wirausaha&quot;]]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none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SCALE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,&quot;studioSettings&quot;:{&quot;onlineDestinationFolderId&quot;:&quot;1&quot;}}"/>
  <p:tag name="ISPRING_SCORM_RATE_SLIDES" val="0"/>
  <p:tag name="ISPRING_SCORM_PASSING_SCORE" val="0.000000"/>
  <p:tag name="ISPRING_FIRST_PUBLISH" val="1"/>
  <p:tag name="ISPRING_PLAYERS_CUSTOMIZATION_2" val="UEsDBBQAAgAIADZZplJrXzME1QIAAPcHAAAPAAAAbm9uZS9wbGF5ZXIueG1spVVbb9owFH6mUv9D5PfaMLStQqHVVAntYa0qdbe3yCQm8erYnu2Qsl+/Y+cCSYFtGhLIOTnfd26fD/HtSymiLTOWK7lEMzxFEZOpyrjMl+jL59XVNbq9ubyItaA7ZiKeLZFUkqEoYzY1XDvAPVJXLNGBAQMpirThynC3A9op0PZB5lN0eTEBF2mXqHBOLwip6xpzCwiZWyUqT2JxqkqiDbNMOmZIkwGKOuzC/RkN31JJ4naa2QOkdv8euCXpOV4sH5DUc6xMTt5MpzPy/f7TU1qwkl5xaR2VKfQLmjgJXVzT9PleZZVg1tsmcZPkE3POJxFsk9gt+OxaRtakS9Q4JCWzlubMYiFzRHq/jrMjaDCdNaEySyTd8pz62hLbeoUR7UlsoYxLK9ein9lurajJkt5+4B+TIxnHG0Ft0fLZQS2B/5m3xQS/xD8fzSVUVK0FtwW8OoTsrceLIMOocRl6HBT7AIpdeRIUGfaz4oZl4fFrr/vpDDWxZCVEyA7bOgUbnFY0dcrs7gABgm3Fgnt94EYfOIA8PBwe4PDYTWZPgroqN4y6yrCuRZN4yzOmHqgxYU43Gyosi8nI2oLJEB2TptZ2OvtJxIUrxdu/GIr3G83khz03kgD4z4l8BI6+H1xm7GXF4bVjJXTUMWi1t2GnBfbh9unYal0eXKCBaa9+GAnUEDlqcgb3PaOOkr2dnIKujaot6KLSGqT/muL1+z4vMk5sNJh+GjE5sgjitLJOlfxXGPVgQ7hFmOkZ8V5eRKc+HeiD5j3k/fQcorkIMKFkkFJ3LTbnsHAttpzVTx3FVWvAGpbWkd3mT6OF5k2P/nZ128gbEt1YxnuLuUo3Xp18Kz3yydiGVsLdHdYyXJYBOqr1+J48xvUNdKrqJ/6LRTXP/F/hbA4NjgrG8wJk8+56fsAgVErFMHwwnYq4UbLrA8YkPDW/YRLdRm4V0ojrhJDiVv5w/A1QSwMEFAACAAgAKwKUVTIbuiL5AwAA4A4AABgAAABub25lL2NvbW1vbl9tZXNzYWdlcy5sbmetV99vqzYUfr/S/R8spPu29W5ve2hTAXEzKwRzwWnavSAXnNS6gDMw6bK/fseGdMndKkJaKUKxkc+P7/vOOeb69q+yQDtRN1JVN86vV784SFSZymW1uXGW7O7n3xzUaF7lvFCVuHEq5aDbyedP1wWvNi3fCPj/+RNC16VoGlg2E7P6d41kfuNEXur6Pk4S4gU4dWPipoHr4SD1XH+eMpp6eEZCZzJTSMPvWaAnsZFVBUEgtbYbTSFzcf21tzrOCWWMLtLIDXHgTDyltSqRx+vLrIXuPZm5jNAw9ZZgOEycSch3csM1QIieWjBfNZfZTjBjJJyBRTfL4IB8koXUe5QIrQGLS60GZIqdSXI5goxGB/iY2o7FbjklFGCL4w41axIybHOpUMXr2gI3wmAUuI84ThMfg1FjmrI0WUYRjRmeQoRGLbJsi44Q2aBKadS0262qtciRrKyg+AnCpRqFTTInYQrubX79NgkIe0wX1GDN2rpC4PzDnIQ0XrjBifX1+n3m70EV/8PLPajkMl5WLsMQZTzvIvdjDBvTdEXY787ErwU36L9I/Yxksq1NbYsdL9qOpr4FDbk7NAw3ivryO8Tt8ez70GmfhiymQaflNMQPDGoXnuPORTG+dybmOXhuGcc4ZF0FpiSxUvXpIgqwleqjatEz3wnT9XZSvFhhikrLum945kWmYKNqB6md0oULsMc4YTHxDaVQ86qu9z91em/1s6rBXYNy2fCnAsgwPg0P5v22Fg247thQpkagcnJVclldDbmGHKEgIzdJVjSGvHClRY042vKmeVF1fpLfsaMhwyT0KUDosyPjpr5fDUOMEsZVXYtMDxuDKF2LTM/IioRTukqZFYIho2wbDYCX20JoYaOVJhWedb1drBUwUwho9xY18G5pGgRoATXizjCMogfQAIiOjjlB586EzseceMQwQ+AxdOZomIE6D9I5SDPjRgnFvu8zhrmdVG0DO4ZNEJDNvrka5ybB35agGOIGb1RAZ/XQqDdyJyCOOhf1oCMoSh9PYYSm35bkj/TOJYHtQD/SzPd2KPB8x6vM3DYy3jYC7eFdLnP7zkjM+v+zlX8jrvuC/NLXcjjFD1/GxnNS/m+oj2styq0ecm0A68O/JApTTm+GcE7ql/l/ndkfwszRlH83Pye3iTEcDQbxTqTOZ+tDI7FKObtLWqFc3h6PZtZJG2OEBfjkeg0mC1lKuEmcYXO5wAbRBJpN13xOMlmptsitsAr53TYgGExtKf47Ddc1fDCY3YI3B2C7Bnj7nii65OLOaTRiKr5q42x+jqRxOUvJ0rMxJym9u4OJtF4PnWAEcv+QCwnviq1UJWz9EOnrqrHfotdfjz5N/wFQSwMEFAACAAgAKwKUVRUeYBujAAAAfwEAACkAAABub25lL3BsYXliYWNrX2FuZF9uYXZpZ2F0aW9uX3NldHRpbmdzLnhtbHWQQQqDMBBF957CGwhdh0DXpUWoFxhxlECSCZlR8PZNRG1p02Xe+z/DjGIUMX5iXdW1glnoKRBFS5xRNe93tgwLXr1xIIZ8woK850omNyxRaCMyetmUHsFyyv/wY3hrYT0/4iNeMOVCZxzqS6mwmVzysJhpY90aUI8R04AvmHPoobd4w7UniMPjDOwb/9W5mzabHd5pQB0iuSCq+UBVutdx9BdQSwMEFAACAAgAKwKUVR9UimowAwAAxw4AACIAAABub25lL2ZsYXNoX3B1Ymxpc2hpbmdfc2V0dGluZ3MueG1s5ZfdT9swEMDf+1dYmXhcA9omTSgtYv2Qqo2CSGHwhNzYbU44duaPduWv3zluS9nKFr4ktj1UTey7353vzuc4OfheCDLj2oCSrWivuRsRLjPFQE5b0dmo//ZjRIylklGhJG9FUkXkoN1ISjcWYPKUW4uihiBGmv3StqLc2nI/jufzeRNMqf2sEs4i3zQzVcSl5oZLy3VcCrrAP7souYmWhBoA/BVKLtXajQYhSSAdKeYEJ8Ba0RCd7Qtq8igOEmOaXU+1cpJ1lFCa6Om4Fb3p9Lp73XcrmUDpQsGlD4dp46AftvuUMfAOUJHCDSc5h2mOnmKw5sBs7p9iL53EvzIqclgz9YyOwsVLu4TjhHI640tjOEKtpVmO+ta0J1QYnsSbQysx8CGkmYUZenarHvydOCFSV5ZK27bVDhE/Da4o8T2YZKI2jC3fyVgJjG3lFJZJMeZsSAseop1eg+yj0F5EJrQAsWhFxyWXJKUSkwuWCsjWusaNjQVbJbW/lD7UQAU5k4DVx8lRGt1aD4vKcqoN3/RqNWN8ZLP2V+UEIwvliIBrTqwiGF1X4FPOyWYKyESrohrFErHECECLM+Bzzg6qUC2B9xm6RBOFQ00sxVJwGyx8c3BDxnyiNHI5nWHh4jiYwG8+CFxSY26hdOXjTvpl0O1dDYbd3sWOXyBlMyqzB8KxnHhR2hfh0wWRyq70MBwZdYZXSWHAqrk6a2s+Pg3risY8P1M27vANFE7Q58SvA7KBfsGUv4yVhyT+jx7UNpvTWbXR/eat0LjFAVMSmDiRYUsCueyANYAZlURJsSA0w6ZsfNuYgXIGR0KDCGjzeA+DPpZp9TaFGTZJpRnXv0eyhcRGmfWVLnwyGfHnXyvqdkYYs1Hv9LAzGpwPRpdXo97FKJxGa/V4a/dMYt/Ut/d4f2i8xhZ/cto7rxP5IQahVoZ6aS3ccR2p4891pE7DmXSycR7VcgF7zDTsGewyAgrAInhFFfOUr4JQbc9cMX/NhvkHVv/6Pglrrz/tHQ0+HX/p/u+74KlxCG+rO1N8516TxFsvQH6mAAkFXqv8obi+NbU/vN9N4u1TjQbS7l4+240fUEsDBBQAAgAIACsClFVxV5SdFQEAANECAAAcAAAAbm9uZS9mbGFzaF9za2luX3NldHRpbmdzLnhtbI2S0U6DMBSG730KgveQTY2asCZu6I3RLNle4AAH0gx6SHsg4e2thQ1UiOtV+///19OeNjInqbwWtZGkNv7KFzeeF6VUkj4gs1SF+VbOmiezjZ80zKSClBSj4kCRrqD0xe2bG1Hokv9RZGtey+SQ4ljmYf20ja9Chhr328d497wE1FBgkEB6KjQ1KrP53Wu8iu8m+WE6bUhkfnYHGqYDg2bBusEoHNe9b6DFFyUrYNtnazCaITnn9ExJVO81GtsuZ4ocSmOJP/p4hH0J3WUzcwZmnCXkKCsU6znEOT2moJWFU49djSLXaIv8EvskKkhKfMcuIdDZ5yUy3H3R7ml7x6bCD8pQ1JqqmqNwIrmHGZ/Bzu1XFl9QSwMEFAACAAgAKwKUVdebcJYrAwAAbw4AACEAAABub25lL2h0bWxfcHVibGlzaGluZ19zZXR0aW5ncy54bWzdV01PGzEQvedXWFtxbLaolwolQTQfalRIEBsonJCzdrIjvPbWH0nDr+94nYRAA10oEaiHKNnxzJvxm/FztnH4KxdkxrUBJZvRfv1TRLhMFQM5bUbno97HLxExlkpGhZK8GUkVkcNWrVG4sQCTJdxadDUEYaQ5KGwzyqwtDuJ4Pp/XwRTaryrhLOKbeqryuNDccGm5jgtBF/hlFwU30RKhAgB+ciWXYa1ajZBGQDpRzAlOgDWjARb7zeYiioPDmKY3U62cZG0llCZ6Om5GH9rdzn7n88ongHQg59KzYVpo9GZ7QBkDn5+KBG45yThMMywUuZoDs5n/FXvvRvwnRokctkw9Rlvh3qVdguOCcjrly2RoodbSNMN4a1oTKgxvxJumlRt4BmlqYYaV3YWHeidOiMQVhdK2ZbVDiAfGFUr8CExjojaSLZ/JWAmktiwKpyQfczagOc7EaU9GZEJzEItmNCy4JAmV2FGwVEC6jjBubCzYspO9pfeRBirIuQQcOU5OkuguZ9hKmlFt+GYtqxXj+UxbP5QTjCyUIwJuOLGKIKcux18ZJ5vEk4lWeWkV1FhiBGDGGfA5Z4clQUvAxxJdYYrcYSTOXyG4DRl+OrglYz5RGnE5neG0oh1MwK8/C7igxtyB0lWNe8lxv9O97g863cs9v0HKZlSmzwTHIeJ5YXeCTxdEKruKQzpS6gwvm8KAlWtV9lZ/eRvWc4x9fqVu3MM3kDtBXxN+TcgG9A5bvpssz2n8XyuonDajs/Kg+8NbQuMRB2xJwMSFFNUK5FL3KgCmVBIlxYLQFKXYeNmYgXIGLUEgArR5eYUhHse0fJrCDEVSacb105BsIVEo057SuW8mI/7Sa0ad9gg5G3XPjtqj/kV/dHU96l6Owh20Do+3qmcj9lK+Xdn9VfFQ2Mdvp+ynZ92LKoQPcO+VGtNNKsENq3gNv1fxOgtX0enGNVSpBJSWaTgqKC4CcsDev6NB2foXAJ6clDBbrzwo7+B4/Pe73tprs00WSMJz8EG71ofKBCTdk/7X4XFnp0xANSredhT+lYnwtHoliu+9tjTire83NbTff0ls1X4DUEsDBBQAAgAIACsClFWOc/b6agAAAOUAAAAaAAAAbm9uZS9odG1sX3NraW5fc2V0dGluZ3MuanOr5lIAAqUcJQUrhWowG8xPKi0pyc/TS87PK0nNK9HLyy/KTQSrUVJ2AwMlHZyK88tSiwgoTUtMTkUx1NTIwskFp0qEiSZO5i7OlsjqChLTU/WSEpOz04vyS/NSIMqcXV0MXYyVwKpquWoBUEsDBBQAAgAIACsClFW8fTX3SgAAAEkAAAAXAAAAbm9uZS9sb2NhbF9zZXR0aW5ncy54bWyzsa/IzVEoSy0qzszPs1Uy1DNQUkjNS85PycxLt1UKDXHTtVBSKC5JzEtJzMnPS7VVystXUrC347LJyU9OzAlOLSkBKizWt+MCAFBLAwQUAAIACABOAJRVuOc88l4AAABjAAAAHAAAAHVuaXZlcnNhbC9sb2NhbF9zZXR0aW5ncy54bWwNyr0OQEAMAODdUzTd/W0Gx2a04AEaGpH0WnFHeHu3fcPX9q8XePgKh6nDuqgQWFfbDt0dLvOQNwghkm4kpuxQDaHvslZsJZk4xhQDnEIfXzP7hMgj+TSHWwTLLvsBUEsBAgAAFAACAAgANlmmUmtfMwTVAgAA9wcAAA8AAAAAAAAAAQAAAAAAAAAAAG5vbmUvcGxheWVyLnhtbFBLAQIAABQAAgAIACsClFUyG7oi+QMAAOAOAAAYAAAAAAAAAAEAAAAAAAIDAABub25lL2NvbW1vbl9tZXNzYWdlcy5sbmdQSwECAAAUAAIACAArApRVFR5gG6MAAAB/AQAAKQAAAAAAAAABAAAAAAAxBwAAbm9uZS9wbGF5YmFja19hbmRfbmF2aWdhdGlvbl9zZXR0aW5ncy54bWxQSwECAAAUAAIACAArApRVH1SKajADAADHDgAAIgAAAAAAAAABAAAAAAAbCAAAbm9uZS9mbGFzaF9wdWJsaXNoaW5nX3NldHRpbmdzLnhtbFBLAQIAABQAAgAIACsClFVxV5SdFQEAANECAAAcAAAAAAAAAAEAAAAAAIsLAABub25lL2ZsYXNoX3NraW5fc2V0dGluZ3MueG1sUEsBAgAAFAACAAgAKwKUVdebcJYrAwAAbw4AACEAAAAAAAAAAQAAAAAA2gwAAG5vbmUvaHRtbF9wdWJsaXNoaW5nX3NldHRpbmdzLnhtbFBLAQIAABQAAgAIACsClFWOc/b6agAAAOUAAAAaAAAAAAAAAAEAAAAAAEQQAABub25lL2h0bWxfc2tpbl9zZXR0aW5ncy5qc1BLAQIAABQAAgAIACsClFW8fTX3SgAAAEkAAAAXAAAAAAAAAAEAAAAAAOYQAABub25lL2xvY2FsX3NldHRpbmdzLnhtbFBLAQIAABQAAgAIAE4AlFW45zzyXgAAAGMAAAAcAAAAAAAAAAEAAAAAAGURAAB1bml2ZXJzYWwvbG9jYWxfc2V0dGluZ3MueG1sUEsFBgAAAAAJAAkAmgIAAP0RAAAAAA=="/>
  <p:tag name="ISPRING_ULTRA_SCORM_COURCE_TITLE" val="wali sanga trial lgg"/>
  <p:tag name="ISPRING_PRESENTATION_TITLE" val="wali sanga trial lgg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QUIZZES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E3474CF7-24DE-4E2D-A4EA-577D3D3ADC4D}:26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19472CB-5947-4521-903C-8D80FE440EC7}:26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69C64FD-2B4B-4F0D-975C-F7BE9E9A7C6E}:26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75DCC67-37DA-4EB1-86F5-4C1E06D62227}:26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1A253108-16F4-4860-9280-47E258C5F7AB}:26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3D11C87-72C7-403E-81AE-FFAECF655128}:26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F675E03-181C-4B96-9FC8-11BA8584126C}:26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50E5C8F-AA81-4D1F-BAFF-DF4C85F3BFE5}:26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9CE459C-06C2-4E41-9BF5-14CC1D9BF171}:27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DCEECEE-EA77-4137-BD65-761E0B8994FE}:27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FC82EB90-920C-460E-B57C-65C2D680AEA8}:25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405488F-29DC-4D3E-BC6B-F03811E67E58}:27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26E8832-005C-4660-944A-113027F58762}:27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41DAE89-1DEB-40D4-AA85-055672B24E5A}:27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EA83CB61-E77D-4893-9886-6E48A0FCE5D5}:27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FB33BFEC-FAF0-4E66-B709-506EBB53C3D7}:27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5ADAF41-DA9F-4228-AF46-2DDB1D62FF4E}:27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755ED0C-0947-45DA-9899-FCE74D8F9CFD}:27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530B5F3-AE8D-4D3D-AB8B-315A124557D8}:27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B34D2430-4AE6-45D5-8A2C-2D71100466EC}:28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1AD8D74-21B4-47C3-A8E4-F9D33A4572B6}:28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B188DB66-BBA0-4FC9-9040-F784262FC5D3}:25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B4A22898-9548-45AF-A7EE-B6B934589AD9}:28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E779177-DF38-4D64-BE12-9D908BA99E7D}:28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1F576AA-399A-4DCF-A6C0-52B52DF8F373}:28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2B15096-91AB-4E5D-9E78-348734B3BD8D}:28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64FA8954-98FA-47E6-9BD5-6D7C75A857DE}:28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CB38C7B-D6B3-4407-B2BB-D7348A7404C0}:287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54124FE-9A6C-4C7A-91B2-69773F6FF637}:28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B814AE9-3105-49CD-ACAB-6B3258E00040}:26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F8D7CF7-75AA-4383-A263-31D802803DB6}:25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96DC2BD-C2E7-4206-8474-540EE60EDDE7}:25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5EA3C17-08D4-4464-AA30-B0EB045D9D70}:28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5EA3C17-08D4-4464-AA30-B0EB045D9D70}:28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5EA3C17-08D4-4464-AA30-B0EB045D9D70}:28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EDD4C826-0714-4772-AB57-3F6EF47393C1}:26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886</TotalTime>
  <Words>3625</Words>
  <Application>Microsoft Office PowerPoint</Application>
  <PresentationFormat>Widescreen</PresentationFormat>
  <Paragraphs>531</Paragraphs>
  <Slides>36</Slides>
  <Notes>36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Comic Sans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wali sanga trial lgg</dc:title>
  <dc:creator>nazila basuin</dc:creator>
  <cp:lastModifiedBy>nazila basuin</cp:lastModifiedBy>
  <cp:revision>108</cp:revision>
  <dcterms:created xsi:type="dcterms:W3CDTF">2022-12-19T16:24:00Z</dcterms:created>
  <dcterms:modified xsi:type="dcterms:W3CDTF">2022-12-21T14:55:49Z</dcterms:modified>
</cp:coreProperties>
</file>